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0" r:id="rId3"/>
    <p:sldId id="269" r:id="rId4"/>
    <p:sldId id="265" r:id="rId5"/>
    <p:sldId id="274" r:id="rId6"/>
    <p:sldId id="266" r:id="rId7"/>
    <p:sldId id="271" r:id="rId8"/>
    <p:sldId id="267" r:id="rId9"/>
    <p:sldId id="257" r:id="rId10"/>
    <p:sldId id="258" r:id="rId11"/>
    <p:sldId id="259" r:id="rId12"/>
    <p:sldId id="260" r:id="rId13"/>
    <p:sldId id="261" r:id="rId14"/>
    <p:sldId id="272" r:id="rId15"/>
    <p:sldId id="262" r:id="rId16"/>
    <p:sldId id="263" r:id="rId17"/>
    <p:sldId id="264" r:id="rId18"/>
    <p:sldId id="268"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6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snapToGrid="0" snapToObjects="1">
      <p:cViewPr varScale="1">
        <p:scale>
          <a:sx n="63" d="100"/>
          <a:sy n="63" d="100"/>
        </p:scale>
        <p:origin x="-19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3/29/18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3/29/18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3/29/18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3/29/18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3/29/18</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ck.reference.com/click/nn1ov4?clksite=dict&amp;clkquery=44F1456FC87A2971F15140D7515150BB&amp;clkpage=dic&amp;clkimpr=UUyrl0H+BQIUiFHn&amp;clkld=0&amp;clkorgn=0&amp;clken=1clk&amp;clkord=0&amp;clkblk=d&amp;clktemp=mid&amp;clkmod=1clk&amp;clkitem=commodity&amp;clkdest=http://dictionary.reference.com/browse/commodi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swers.com/topic/security-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1920’s</a:t>
            </a:r>
            <a:endParaRPr lang="en-US" dirty="0"/>
          </a:p>
        </p:txBody>
      </p:sp>
      <p:sp>
        <p:nvSpPr>
          <p:cNvPr id="3" name="Subtitle 2"/>
          <p:cNvSpPr>
            <a:spLocks noGrp="1"/>
          </p:cNvSpPr>
          <p:nvPr>
            <p:ph type="subTitle" idx="1"/>
          </p:nvPr>
        </p:nvSpPr>
        <p:spPr/>
        <p:txBody>
          <a:bodyPr/>
          <a:lstStyle/>
          <a:p>
            <a:r>
              <a:rPr lang="en-US" dirty="0" smtClean="0"/>
              <a:t>From Boom To Bust</a:t>
            </a:r>
            <a:endParaRPr lang="en-US" dirty="0"/>
          </a:p>
        </p:txBody>
      </p:sp>
    </p:spTree>
    <p:extLst>
      <p:ext uri="{BB962C8B-B14F-4D97-AF65-F5344CB8AC3E}">
        <p14:creationId xmlns:p14="http://schemas.microsoft.com/office/powerpoint/2010/main" val="13850402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1. The economy went up as people bought consumer goods that were mass produced. Consumer confidence began to rise.</a:t>
            </a:r>
          </a:p>
          <a:p>
            <a:r>
              <a:rPr lang="en-US" dirty="0" smtClean="0"/>
              <a:t>2. The average American was gainfully employed after the war. Jobs were up in cities, factories were cranking out consumer goods~ People were making lots of money, therefore </a:t>
            </a:r>
            <a:r>
              <a:rPr lang="en-US" dirty="0"/>
              <a:t>people had “</a:t>
            </a:r>
            <a:r>
              <a:rPr lang="en-US" dirty="0" smtClean="0"/>
              <a:t>disposable</a:t>
            </a:r>
            <a:r>
              <a:rPr lang="en-US" dirty="0"/>
              <a:t>” income (money to spend</a:t>
            </a:r>
            <a:r>
              <a:rPr lang="en-US" dirty="0" smtClean="0"/>
              <a:t>).</a:t>
            </a:r>
          </a:p>
          <a:p>
            <a:r>
              <a:rPr lang="en-US" dirty="0" smtClean="0"/>
              <a:t>3. </a:t>
            </a:r>
            <a:r>
              <a:rPr lang="en-US" b="1" i="1" dirty="0" smtClean="0"/>
              <a:t>“buy now pay later”</a:t>
            </a:r>
            <a:r>
              <a:rPr lang="en-US" dirty="0" smtClean="0"/>
              <a:t>~ </a:t>
            </a:r>
            <a:r>
              <a:rPr lang="en-US" dirty="0" smtClean="0">
                <a:solidFill>
                  <a:srgbClr val="FF0000"/>
                </a:solidFill>
              </a:rPr>
              <a:t>“Buying on </a:t>
            </a:r>
            <a:r>
              <a:rPr lang="en-US" b="1" dirty="0" smtClean="0">
                <a:solidFill>
                  <a:srgbClr val="FF0000"/>
                </a:solidFill>
              </a:rPr>
              <a:t>Credit” </a:t>
            </a:r>
            <a:r>
              <a:rPr lang="en-US" dirty="0" smtClean="0"/>
              <a:t>or “</a:t>
            </a:r>
            <a:r>
              <a:rPr lang="en-US" b="1" dirty="0" smtClean="0">
                <a:solidFill>
                  <a:srgbClr val="FF0000"/>
                </a:solidFill>
              </a:rPr>
              <a:t>Buying –on-the-Margin</a:t>
            </a:r>
            <a:r>
              <a:rPr lang="en-US" dirty="0" smtClean="0"/>
              <a:t>”(stocks) in the stock market.</a:t>
            </a:r>
            <a:endParaRPr lang="en-US" dirty="0"/>
          </a:p>
        </p:txBody>
      </p:sp>
      <p:sp>
        <p:nvSpPr>
          <p:cNvPr id="5" name="Title 4"/>
          <p:cNvSpPr>
            <a:spLocks noGrp="1"/>
          </p:cNvSpPr>
          <p:nvPr>
            <p:ph type="title"/>
          </p:nvPr>
        </p:nvSpPr>
        <p:spPr/>
        <p:txBody>
          <a:bodyPr/>
          <a:lstStyle/>
          <a:p>
            <a:r>
              <a:rPr lang="en-US" dirty="0" smtClean="0"/>
              <a:t>“Economic Prosperity?”</a:t>
            </a:r>
            <a:br>
              <a:rPr lang="en-US" dirty="0" smtClean="0"/>
            </a:br>
            <a:r>
              <a:rPr lang="en-US" sz="4400" i="1" dirty="0" smtClean="0"/>
              <a:t>Document 2</a:t>
            </a:r>
            <a:endParaRPr lang="en-US" sz="4400" i="1" dirty="0"/>
          </a:p>
        </p:txBody>
      </p:sp>
    </p:spTree>
    <p:extLst>
      <p:ext uri="{BB962C8B-B14F-4D97-AF65-F5344CB8AC3E}">
        <p14:creationId xmlns:p14="http://schemas.microsoft.com/office/powerpoint/2010/main" val="8082046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3b. This effected consumer spending because consumers were spending more( in theory) because they could “get more”, through establishing a “line of credit”.  They could literally “buy now” and pay for it “later” (at the end of the billing cycle).</a:t>
            </a:r>
          </a:p>
          <a:p>
            <a:endParaRPr lang="en-US" dirty="0"/>
          </a:p>
          <a:p>
            <a:r>
              <a:rPr lang="en-US" dirty="0" smtClean="0"/>
              <a:t>3c. Buying on credit effected the overall economy by allowing it to grow and get better very fast. Consumer confidence was high and so they were comfortable with spending LOTS of money on whatever they wanted.</a:t>
            </a:r>
            <a:endParaRPr lang="en-US" dirty="0"/>
          </a:p>
        </p:txBody>
      </p:sp>
      <p:sp>
        <p:nvSpPr>
          <p:cNvPr id="5" name="Title 4"/>
          <p:cNvSpPr>
            <a:spLocks noGrp="1"/>
          </p:cNvSpPr>
          <p:nvPr>
            <p:ph type="title"/>
          </p:nvPr>
        </p:nvSpPr>
        <p:spPr/>
        <p:txBody>
          <a:bodyPr/>
          <a:lstStyle/>
          <a:p>
            <a:r>
              <a:rPr lang="en-US" dirty="0" smtClean="0"/>
              <a:t>“Ideological Change?”</a:t>
            </a:r>
            <a:br>
              <a:rPr lang="en-US" dirty="0" smtClean="0"/>
            </a:br>
            <a:r>
              <a:rPr lang="en-US" sz="4400" i="1" dirty="0" smtClean="0"/>
              <a:t>Document 2 (cont.)</a:t>
            </a:r>
            <a:endParaRPr lang="en-US" sz="4400" i="1" dirty="0"/>
          </a:p>
        </p:txBody>
      </p:sp>
    </p:spTree>
    <p:extLst>
      <p:ext uri="{BB962C8B-B14F-4D97-AF65-F5344CB8AC3E}">
        <p14:creationId xmlns:p14="http://schemas.microsoft.com/office/powerpoint/2010/main" val="6607048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A recession is an “economic depression” characterized by businesses slowing down, people losing their jobs, unemployment is high, </a:t>
            </a:r>
            <a:r>
              <a:rPr lang="en-US" dirty="0"/>
              <a:t>fewer </a:t>
            </a:r>
            <a:r>
              <a:rPr lang="en-US" dirty="0" smtClean="0"/>
              <a:t>transactions are made, and spending dips </a:t>
            </a:r>
            <a:r>
              <a:rPr lang="en-US" dirty="0"/>
              <a:t>downwards as people buy, sell, and trade less. </a:t>
            </a:r>
          </a:p>
        </p:txBody>
      </p:sp>
      <p:sp>
        <p:nvSpPr>
          <p:cNvPr id="5" name="Title 4"/>
          <p:cNvSpPr>
            <a:spLocks noGrp="1"/>
          </p:cNvSpPr>
          <p:nvPr>
            <p:ph type="title"/>
          </p:nvPr>
        </p:nvSpPr>
        <p:spPr/>
        <p:txBody>
          <a:bodyPr/>
          <a:lstStyle/>
          <a:p>
            <a:r>
              <a:rPr lang="en-US" dirty="0" smtClean="0"/>
              <a:t>What is a </a:t>
            </a:r>
            <a:r>
              <a:rPr lang="en-US" dirty="0" smtClean="0">
                <a:solidFill>
                  <a:srgbClr val="FF0000"/>
                </a:solidFill>
              </a:rPr>
              <a:t>recession</a:t>
            </a:r>
            <a:r>
              <a:rPr lang="en-US" dirty="0" smtClean="0"/>
              <a:t>?</a:t>
            </a:r>
            <a:endParaRPr lang="en-US" dirty="0"/>
          </a:p>
        </p:txBody>
      </p:sp>
      <p:pic>
        <p:nvPicPr>
          <p:cNvPr id="2" name="Picture 1" descr="350px-Federal_Spend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931" y="4174846"/>
            <a:ext cx="4941343" cy="2683154"/>
          </a:xfrm>
          <a:prstGeom prst="rect">
            <a:avLst/>
          </a:prstGeom>
        </p:spPr>
      </p:pic>
    </p:spTree>
    <p:extLst>
      <p:ext uri="{BB962C8B-B14F-4D97-AF65-F5344CB8AC3E}">
        <p14:creationId xmlns:p14="http://schemas.microsoft.com/office/powerpoint/2010/main" val="327753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Installment buying is a system for purchasing </a:t>
            </a:r>
            <a:r>
              <a:rPr lang="en-US" dirty="0"/>
              <a:t>a </a:t>
            </a:r>
            <a:r>
              <a:rPr lang="en-US" u="sng" dirty="0">
                <a:solidFill>
                  <a:schemeClr val="tx1"/>
                </a:solidFill>
                <a:hlinkClick r:id="rId2"/>
              </a:rPr>
              <a:t>commodity</a:t>
            </a:r>
            <a:r>
              <a:rPr lang="en-US" dirty="0">
                <a:solidFill>
                  <a:schemeClr val="tx1"/>
                </a:solidFill>
                <a:hlinkClick r:id="rId2"/>
              </a:rPr>
              <a:t> over a period of time. The buyer gains the use of the commodity immediately and then pays for it in periodic payments called installments</a:t>
            </a:r>
            <a:r>
              <a:rPr lang="en-US" u="sng" dirty="0" smtClean="0">
                <a:solidFill>
                  <a:schemeClr val="tx1"/>
                </a:solidFill>
                <a:hlinkClick r:id="rId2"/>
              </a:rPr>
              <a:t>.</a:t>
            </a:r>
            <a:endParaRPr lang="en-US" u="sng" dirty="0" smtClean="0">
              <a:solidFill>
                <a:schemeClr val="tx1"/>
              </a:solidFill>
            </a:endParaRPr>
          </a:p>
          <a:p>
            <a:pPr marL="0" indent="0">
              <a:buNone/>
            </a:pPr>
            <a:endParaRPr lang="en-US" u="sng" dirty="0" smtClean="0">
              <a:solidFill>
                <a:schemeClr val="tx1"/>
              </a:solidFill>
            </a:endParaRPr>
          </a:p>
          <a:p>
            <a:r>
              <a:rPr lang="en-US" dirty="0" smtClean="0">
                <a:solidFill>
                  <a:schemeClr val="tx1"/>
                </a:solidFill>
              </a:rPr>
              <a:t>A</a:t>
            </a:r>
            <a:r>
              <a:rPr lang="en-US" dirty="0" smtClean="0">
                <a:solidFill>
                  <a:schemeClr val="tx2">
                    <a:lumMod val="75000"/>
                  </a:schemeClr>
                </a:solidFill>
              </a:rPr>
              <a:t> </a:t>
            </a:r>
            <a:r>
              <a:rPr lang="en-US" u="sng" dirty="0" smtClean="0">
                <a:solidFill>
                  <a:schemeClr val="tx2">
                    <a:lumMod val="75000"/>
                  </a:schemeClr>
                </a:solidFill>
              </a:rPr>
              <a:t>commodity</a:t>
            </a:r>
            <a:r>
              <a:rPr lang="en-US" dirty="0" smtClean="0">
                <a:solidFill>
                  <a:schemeClr val="tx2">
                    <a:lumMod val="75000"/>
                  </a:schemeClr>
                </a:solidFill>
              </a:rPr>
              <a:t> </a:t>
            </a:r>
            <a:r>
              <a:rPr lang="en-US" dirty="0" smtClean="0">
                <a:solidFill>
                  <a:schemeClr val="tx1"/>
                </a:solidFill>
              </a:rPr>
              <a:t>is an article of trade or commerce, especially a product as distinguished from a serve. </a:t>
            </a:r>
            <a:endParaRPr lang="en-US" dirty="0">
              <a:solidFill>
                <a:schemeClr val="tx1"/>
              </a:solidFill>
            </a:endParaRPr>
          </a:p>
        </p:txBody>
      </p:sp>
      <p:sp>
        <p:nvSpPr>
          <p:cNvPr id="5" name="Title 4"/>
          <p:cNvSpPr>
            <a:spLocks noGrp="1"/>
          </p:cNvSpPr>
          <p:nvPr>
            <p:ph type="title"/>
          </p:nvPr>
        </p:nvSpPr>
        <p:spPr>
          <a:xfrm>
            <a:off x="688490" y="169333"/>
            <a:ext cx="7756263" cy="1455073"/>
          </a:xfrm>
        </p:spPr>
        <p:txBody>
          <a:bodyPr/>
          <a:lstStyle/>
          <a:p>
            <a:r>
              <a:rPr lang="en-US" dirty="0" smtClean="0"/>
              <a:t>What is installment buying?</a:t>
            </a:r>
            <a:endParaRPr lang="en-US" dirty="0"/>
          </a:p>
        </p:txBody>
      </p:sp>
    </p:spTree>
    <p:extLst>
      <p:ext uri="{BB962C8B-B14F-4D97-AF65-F5344CB8AC3E}">
        <p14:creationId xmlns:p14="http://schemas.microsoft.com/office/powerpoint/2010/main" val="24322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6626" b="16626"/>
          <a:stretch>
            <a:fillRect/>
          </a:stretch>
        </p:blipFill>
        <p:spPr/>
      </p:pic>
      <p:sp>
        <p:nvSpPr>
          <p:cNvPr id="3" name="Title 2"/>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0195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Buying on margin is most simply defined as borrowing money to buy securities (stocks, bonds and so on). Usually, the borrowed money comes from a broker. When investors buy stocks on margin, they take on additional risks because they are liable to pay their broker if the share price goes down. Usually, the investor buying on margin will also have to pay an interest rate on the borrowed </a:t>
            </a:r>
            <a:r>
              <a:rPr lang="en-US" dirty="0" smtClean="0"/>
              <a:t>money.</a:t>
            </a:r>
            <a:endParaRPr lang="en-US" dirty="0">
              <a:solidFill>
                <a:schemeClr val="tx1"/>
              </a:solidFill>
            </a:endParaRPr>
          </a:p>
        </p:txBody>
      </p:sp>
      <p:sp>
        <p:nvSpPr>
          <p:cNvPr id="5" name="Title 4"/>
          <p:cNvSpPr>
            <a:spLocks noGrp="1"/>
          </p:cNvSpPr>
          <p:nvPr>
            <p:ph type="title"/>
          </p:nvPr>
        </p:nvSpPr>
        <p:spPr>
          <a:xfrm>
            <a:off x="688490" y="186267"/>
            <a:ext cx="7756263" cy="1236133"/>
          </a:xfrm>
        </p:spPr>
        <p:txBody>
          <a:bodyPr/>
          <a:lstStyle/>
          <a:p>
            <a:r>
              <a:rPr lang="en-US" dirty="0" smtClean="0"/>
              <a:t>Buying Stocks –on –the-Margin</a:t>
            </a:r>
            <a:endParaRPr lang="en-US" dirty="0"/>
          </a:p>
        </p:txBody>
      </p:sp>
    </p:spTree>
    <p:extLst>
      <p:ext uri="{BB962C8B-B14F-4D97-AF65-F5344CB8AC3E}">
        <p14:creationId xmlns:p14="http://schemas.microsoft.com/office/powerpoint/2010/main" val="143621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4724399"/>
          </a:xfrm>
        </p:spPr>
        <p:txBody>
          <a:bodyPr>
            <a:normAutofit fontScale="92500" lnSpcReduction="20000"/>
          </a:bodyPr>
          <a:lstStyle/>
          <a:p>
            <a:r>
              <a:rPr lang="en-US" dirty="0"/>
              <a:t>Buying stocks on margin is risky because the if the stock goes down, you are liable for both your losses and your broker's. For example, if you buy a stock on margin with $20 of your own money and $80 of your brokers and the stock goes down, you may be forced to sell some of your assets to repay the loan. This is called a margin call.</a:t>
            </a:r>
          </a:p>
          <a:p>
            <a:r>
              <a:rPr lang="en-US" dirty="0" smtClean="0"/>
              <a:t> </a:t>
            </a:r>
            <a:r>
              <a:rPr lang="en-US" dirty="0"/>
              <a:t>When buying stocks on margin, you will be charged interest. Money isn't free. Brokers charge interest on margin loans (usually between 6 and 10 percent).</a:t>
            </a:r>
          </a:p>
          <a:p>
            <a:r>
              <a:rPr lang="en-US" dirty="0" smtClean="0"/>
              <a:t> </a:t>
            </a:r>
            <a:r>
              <a:rPr lang="en-US" dirty="0"/>
              <a:t> The upside of buying stocks on margin is you have more leverage and if the share price goes up, you keep all the profit minus only the cost of borrowing the money.</a:t>
            </a:r>
          </a:p>
        </p:txBody>
      </p:sp>
      <p:sp>
        <p:nvSpPr>
          <p:cNvPr id="3" name="Title 2"/>
          <p:cNvSpPr>
            <a:spLocks noGrp="1"/>
          </p:cNvSpPr>
          <p:nvPr>
            <p:ph type="title"/>
          </p:nvPr>
        </p:nvSpPr>
        <p:spPr>
          <a:xfrm>
            <a:off x="688490" y="135467"/>
            <a:ext cx="7756263" cy="1488939"/>
          </a:xfrm>
        </p:spPr>
        <p:txBody>
          <a:bodyPr/>
          <a:lstStyle/>
          <a:p>
            <a:r>
              <a:rPr lang="en-US" dirty="0"/>
              <a:t>Buying Stocks –on –the-Margin</a:t>
            </a:r>
          </a:p>
        </p:txBody>
      </p:sp>
    </p:spTree>
    <p:extLst>
      <p:ext uri="{BB962C8B-B14F-4D97-AF65-F5344CB8AC3E}">
        <p14:creationId xmlns:p14="http://schemas.microsoft.com/office/powerpoint/2010/main" val="66301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4724399"/>
          </a:xfrm>
        </p:spPr>
        <p:txBody>
          <a:bodyPr>
            <a:normAutofit/>
          </a:bodyPr>
          <a:lstStyle/>
          <a:p>
            <a:r>
              <a:rPr lang="en-US" dirty="0"/>
              <a:t>In securities and commodities trading, a rising market. A bull is an investor who expects prices to rise and, on this assumption, buys a </a:t>
            </a:r>
            <a:r>
              <a:rPr lang="en-US" dirty="0">
                <a:hlinkClick r:id="rId2"/>
              </a:rPr>
              <a:t>security or commodity in hopes of reselling it later for a profit. A bullish market is one in which prices are expected to rise.</a:t>
            </a:r>
          </a:p>
          <a:p>
            <a:endParaRPr lang="en-US" dirty="0"/>
          </a:p>
        </p:txBody>
      </p:sp>
      <p:sp>
        <p:nvSpPr>
          <p:cNvPr id="3" name="Title 2"/>
          <p:cNvSpPr>
            <a:spLocks noGrp="1"/>
          </p:cNvSpPr>
          <p:nvPr>
            <p:ph type="title"/>
          </p:nvPr>
        </p:nvSpPr>
        <p:spPr>
          <a:xfrm>
            <a:off x="688490" y="135467"/>
            <a:ext cx="7756263" cy="1488939"/>
          </a:xfrm>
        </p:spPr>
        <p:txBody>
          <a:bodyPr/>
          <a:lstStyle/>
          <a:p>
            <a:r>
              <a:rPr lang="en-US" dirty="0" smtClean="0"/>
              <a:t>Bull Market Economy</a:t>
            </a:r>
            <a:endParaRPr lang="en-US" dirty="0"/>
          </a:p>
        </p:txBody>
      </p:sp>
    </p:spTree>
    <p:extLst>
      <p:ext uri="{BB962C8B-B14F-4D97-AF65-F5344CB8AC3E}">
        <p14:creationId xmlns:p14="http://schemas.microsoft.com/office/powerpoint/2010/main" val="411819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4724399"/>
          </a:xfrm>
        </p:spPr>
        <p:txBody>
          <a:bodyPr>
            <a:normAutofit/>
          </a:bodyPr>
          <a:lstStyle/>
          <a:p>
            <a:r>
              <a:rPr lang="en-US" dirty="0" smtClean="0"/>
              <a:t>1. The U.S., Germany, Belgium, France, Great Britain, Ireland, Italy, Japan, Poland, The Czech. Republic …. 61 countries total signed this document.</a:t>
            </a:r>
          </a:p>
          <a:p>
            <a:r>
              <a:rPr lang="en-US" dirty="0" smtClean="0"/>
              <a:t>2. The purpose of this document was </a:t>
            </a:r>
            <a:r>
              <a:rPr lang="en-US" b="1" u="sng" dirty="0" smtClean="0"/>
              <a:t>renunciation </a:t>
            </a:r>
            <a:r>
              <a:rPr lang="en-US" dirty="0" smtClean="0"/>
              <a:t>(outlaw) of war; </a:t>
            </a:r>
            <a:r>
              <a:rPr lang="en-US" b="1" u="sng" dirty="0" smtClean="0"/>
              <a:t>disarmament</a:t>
            </a:r>
            <a:r>
              <a:rPr lang="en-US" dirty="0" smtClean="0"/>
              <a:t> (countries reduce weapons and armed forces alike)</a:t>
            </a:r>
          </a:p>
          <a:p>
            <a:r>
              <a:rPr lang="en-US" dirty="0" smtClean="0"/>
              <a:t>3. The big problem with this treaty was it outlawed war, but did not outline how to maintain peace.</a:t>
            </a:r>
          </a:p>
          <a:p>
            <a:r>
              <a:rPr lang="en-US" dirty="0" smtClean="0"/>
              <a:t>One nation could still use force against another without fear </a:t>
            </a:r>
            <a:r>
              <a:rPr lang="en-US" smtClean="0"/>
              <a:t>of punishment.</a:t>
            </a:r>
            <a:endParaRPr lang="en-US" dirty="0"/>
          </a:p>
        </p:txBody>
      </p:sp>
      <p:sp>
        <p:nvSpPr>
          <p:cNvPr id="3" name="Title 2"/>
          <p:cNvSpPr>
            <a:spLocks noGrp="1"/>
          </p:cNvSpPr>
          <p:nvPr>
            <p:ph type="title"/>
          </p:nvPr>
        </p:nvSpPr>
        <p:spPr>
          <a:xfrm>
            <a:off x="688490" y="135467"/>
            <a:ext cx="7756263" cy="1488939"/>
          </a:xfrm>
        </p:spPr>
        <p:txBody>
          <a:bodyPr/>
          <a:lstStyle/>
          <a:p>
            <a:r>
              <a:rPr lang="en-US" dirty="0" smtClean="0"/>
              <a:t>Kellogg-Briand Pact 1928</a:t>
            </a:r>
            <a:endParaRPr lang="en-US" dirty="0"/>
          </a:p>
        </p:txBody>
      </p:sp>
    </p:spTree>
    <p:extLst>
      <p:ext uri="{BB962C8B-B14F-4D97-AF65-F5344CB8AC3E}">
        <p14:creationId xmlns:p14="http://schemas.microsoft.com/office/powerpoint/2010/main" val="3526797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814020"/>
            <a:ext cx="7745505" cy="5043980"/>
          </a:xfrm>
        </p:spPr>
        <p:txBody>
          <a:bodyPr>
            <a:normAutofit/>
          </a:bodyPr>
          <a:lstStyle/>
          <a:p>
            <a:pPr marL="0" indent="0">
              <a:buNone/>
            </a:pPr>
            <a:r>
              <a:rPr lang="en-US" dirty="0" smtClean="0"/>
              <a:t>Answer the following compelling question on the back of your packet.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Provide at least 2 pieces of from the on-line training packet slides, documents and your knowledge of social studies.</a:t>
            </a:r>
          </a:p>
          <a:p>
            <a:pPr lvl="1"/>
            <a:endParaRPr lang="en-US" dirty="0" smtClean="0"/>
          </a:p>
        </p:txBody>
      </p:sp>
      <p:sp>
        <p:nvSpPr>
          <p:cNvPr id="3" name="Title 2"/>
          <p:cNvSpPr>
            <a:spLocks noGrp="1"/>
          </p:cNvSpPr>
          <p:nvPr>
            <p:ph type="title"/>
          </p:nvPr>
        </p:nvSpPr>
        <p:spPr>
          <a:xfrm>
            <a:off x="688490" y="135467"/>
            <a:ext cx="7756263" cy="1488939"/>
          </a:xfrm>
        </p:spPr>
        <p:txBody>
          <a:bodyPr/>
          <a:lstStyle/>
          <a:p>
            <a:r>
              <a:rPr lang="en-US" dirty="0" smtClean="0"/>
              <a:t>Compelling Results:</a:t>
            </a:r>
            <a:endParaRPr lang="en-US" dirty="0"/>
          </a:p>
        </p:txBody>
      </p:sp>
      <p:sp>
        <p:nvSpPr>
          <p:cNvPr id="4" name="Rectangle 3"/>
          <p:cNvSpPr/>
          <p:nvPr/>
        </p:nvSpPr>
        <p:spPr>
          <a:xfrm>
            <a:off x="1209457" y="2828836"/>
            <a:ext cx="7235295" cy="1015663"/>
          </a:xfrm>
          <a:prstGeom prst="rect">
            <a:avLst/>
          </a:prstGeom>
        </p:spPr>
        <p:txBody>
          <a:bodyPr wrap="square">
            <a:spAutoFit/>
          </a:bodyPr>
          <a:lstStyle/>
          <a:p>
            <a:r>
              <a:rPr lang="en-US" sz="2000" b="1" dirty="0">
                <a:solidFill>
                  <a:srgbClr val="73681C"/>
                </a:solidFill>
              </a:rPr>
              <a:t>How did the United States create a period of  economic prosperity, </a:t>
            </a:r>
            <a:r>
              <a:rPr lang="en-US" sz="2000" b="1" dirty="0" err="1">
                <a:solidFill>
                  <a:srgbClr val="73681C"/>
                </a:solidFill>
              </a:rPr>
              <a:t>technologicial</a:t>
            </a:r>
            <a:r>
              <a:rPr lang="en-US" sz="2000" b="1" dirty="0">
                <a:solidFill>
                  <a:srgbClr val="73681C"/>
                </a:solidFill>
              </a:rPr>
              <a:t> innovation and ideological change following our involvement in World War I?</a:t>
            </a:r>
          </a:p>
        </p:txBody>
      </p:sp>
    </p:spTree>
    <p:extLst>
      <p:ext uri="{BB962C8B-B14F-4D97-AF65-F5344CB8AC3E}">
        <p14:creationId xmlns:p14="http://schemas.microsoft.com/office/powerpoint/2010/main" val="223122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Prohibition</a:t>
            </a:r>
            <a:endParaRPr lang="en-US" sz="4400" dirty="0"/>
          </a:p>
        </p:txBody>
      </p:sp>
      <p:sp>
        <p:nvSpPr>
          <p:cNvPr id="4" name="Content Placeholder 3"/>
          <p:cNvSpPr>
            <a:spLocks noGrp="1"/>
          </p:cNvSpPr>
          <p:nvPr>
            <p:ph sz="quarter" idx="14"/>
          </p:nvPr>
        </p:nvSpPr>
        <p:spPr>
          <a:xfrm>
            <a:off x="4645151" y="1964267"/>
            <a:ext cx="3803904" cy="4893733"/>
          </a:xfrm>
        </p:spPr>
        <p:txBody>
          <a:bodyPr>
            <a:normAutofit/>
          </a:bodyPr>
          <a:lstStyle/>
          <a:p>
            <a:r>
              <a:rPr lang="en-US" dirty="0" smtClean="0"/>
              <a:t>.</a:t>
            </a:r>
            <a:r>
              <a:rPr lang="en-US" sz="3200" dirty="0" smtClean="0"/>
              <a:t>EFFECT:</a:t>
            </a:r>
          </a:p>
          <a:p>
            <a:pPr lvl="1"/>
            <a:r>
              <a:rPr lang="en-US" sz="2400" b="1" i="1" u="sng" dirty="0" smtClean="0">
                <a:solidFill>
                  <a:srgbClr val="73681C"/>
                </a:solidFill>
              </a:rPr>
              <a:t>Speakeasies: </a:t>
            </a:r>
            <a:r>
              <a:rPr lang="en-US" sz="2400" dirty="0" smtClean="0"/>
              <a:t>illegal, underground bars</a:t>
            </a:r>
          </a:p>
          <a:p>
            <a:pPr lvl="1"/>
            <a:r>
              <a:rPr lang="en-US" sz="2400" dirty="0" smtClean="0"/>
              <a:t>Rise in drinking rate</a:t>
            </a:r>
          </a:p>
          <a:p>
            <a:pPr lvl="1"/>
            <a:r>
              <a:rPr lang="en-US" sz="2400" dirty="0" smtClean="0"/>
              <a:t>Increase in organized crime ( Gangsters)</a:t>
            </a:r>
          </a:p>
          <a:p>
            <a:pPr lvl="1"/>
            <a:r>
              <a:rPr lang="en-US" sz="2400" dirty="0" smtClean="0"/>
              <a:t>Rise in murder rate in cities</a:t>
            </a:r>
          </a:p>
        </p:txBody>
      </p:sp>
      <p:sp>
        <p:nvSpPr>
          <p:cNvPr id="3" name="Content Placeholder 2"/>
          <p:cNvSpPr>
            <a:spLocks noGrp="1"/>
          </p:cNvSpPr>
          <p:nvPr>
            <p:ph sz="quarter" idx="13"/>
          </p:nvPr>
        </p:nvSpPr>
        <p:spPr>
          <a:xfrm>
            <a:off x="685800" y="2240280"/>
            <a:ext cx="4132483" cy="3877056"/>
          </a:xfrm>
        </p:spPr>
        <p:txBody>
          <a:bodyPr>
            <a:normAutofit fontScale="92500" lnSpcReduction="10000"/>
          </a:bodyPr>
          <a:lstStyle/>
          <a:p>
            <a:r>
              <a:rPr lang="en-US" sz="3200" dirty="0" smtClean="0"/>
              <a:t>LAW: </a:t>
            </a:r>
          </a:p>
          <a:p>
            <a:pPr lvl="1"/>
            <a:r>
              <a:rPr lang="en-US" sz="3000" dirty="0" smtClean="0"/>
              <a:t>Banned the sale and consumption of alcohol</a:t>
            </a:r>
          </a:p>
          <a:p>
            <a:endParaRPr lang="en-US" sz="3200" dirty="0" smtClean="0"/>
          </a:p>
          <a:p>
            <a:r>
              <a:rPr lang="en-US" sz="2800" dirty="0" smtClean="0"/>
              <a:t>18</a:t>
            </a:r>
            <a:r>
              <a:rPr lang="en-US" sz="2800" baseline="30000" dirty="0" smtClean="0"/>
              <a:t>th</a:t>
            </a:r>
            <a:r>
              <a:rPr lang="en-US" sz="2800" dirty="0" smtClean="0"/>
              <a:t> Amendment (1920)</a:t>
            </a:r>
          </a:p>
          <a:p>
            <a:pPr marL="0" indent="0">
              <a:buNone/>
            </a:pPr>
            <a:endParaRPr lang="en-US" sz="2800" dirty="0" smtClean="0"/>
          </a:p>
          <a:p>
            <a:r>
              <a:rPr lang="en-US" sz="2800" dirty="0" smtClean="0"/>
              <a:t>21</a:t>
            </a:r>
            <a:r>
              <a:rPr lang="en-US" sz="2800" baseline="30000" dirty="0" smtClean="0"/>
              <a:t>st</a:t>
            </a:r>
            <a:r>
              <a:rPr lang="en-US" sz="2800" dirty="0" smtClean="0"/>
              <a:t> Amendment (1933)</a:t>
            </a:r>
            <a:endParaRPr lang="en-US" sz="2800" dirty="0"/>
          </a:p>
        </p:txBody>
      </p:sp>
    </p:spTree>
    <p:extLst>
      <p:ext uri="{BB962C8B-B14F-4D97-AF65-F5344CB8AC3E}">
        <p14:creationId xmlns:p14="http://schemas.microsoft.com/office/powerpoint/2010/main" val="27478140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is Jazz?</a:t>
            </a:r>
            <a:endParaRPr lang="en-US" sz="4400" dirty="0"/>
          </a:p>
        </p:txBody>
      </p:sp>
      <p:sp>
        <p:nvSpPr>
          <p:cNvPr id="4" name="Content Placeholder 3"/>
          <p:cNvSpPr>
            <a:spLocks noGrp="1"/>
          </p:cNvSpPr>
          <p:nvPr>
            <p:ph sz="quarter" idx="14"/>
          </p:nvPr>
        </p:nvSpPr>
        <p:spPr>
          <a:xfrm>
            <a:off x="4645151" y="1964267"/>
            <a:ext cx="3803904" cy="4893733"/>
          </a:xfrm>
        </p:spPr>
        <p:txBody>
          <a:bodyPr>
            <a:normAutofit lnSpcReduction="10000"/>
          </a:bodyPr>
          <a:lstStyle/>
          <a:p>
            <a:r>
              <a:rPr lang="en-US" dirty="0" smtClean="0"/>
              <a:t>. Duke Ellington: Cotton Club</a:t>
            </a:r>
          </a:p>
          <a:p>
            <a:endParaRPr lang="en-US" dirty="0"/>
          </a:p>
          <a:p>
            <a:pPr marL="0" indent="0">
              <a:buNone/>
            </a:pPr>
            <a:r>
              <a:rPr lang="en-US" dirty="0" smtClean="0"/>
              <a:t>HARLEM RENAISSANCE:</a:t>
            </a:r>
          </a:p>
          <a:p>
            <a:r>
              <a:rPr lang="en-US" dirty="0" smtClean="0"/>
              <a:t>HARLEM: promised land</a:t>
            </a:r>
          </a:p>
          <a:p>
            <a:r>
              <a:rPr lang="en-US" dirty="0"/>
              <a:t>Hot bed of political, social and cultural </a:t>
            </a:r>
            <a:r>
              <a:rPr lang="en-US" dirty="0" smtClean="0"/>
              <a:t>activity in 1920’S</a:t>
            </a:r>
          </a:p>
          <a:p>
            <a:r>
              <a:rPr lang="en-US" dirty="0" smtClean="0"/>
              <a:t>Harlem was “end of line” to African Americans</a:t>
            </a:r>
            <a:endParaRPr lang="en-US" dirty="0"/>
          </a:p>
          <a:p>
            <a:pPr marL="0" indent="0">
              <a:buNone/>
            </a:pPr>
            <a:endParaRPr lang="en-US" dirty="0" smtClean="0"/>
          </a:p>
          <a:p>
            <a:pPr marL="0" indent="0">
              <a:buNone/>
            </a:pPr>
            <a:endParaRPr lang="en-US" dirty="0" smtClean="0"/>
          </a:p>
        </p:txBody>
      </p:sp>
      <p:sp>
        <p:nvSpPr>
          <p:cNvPr id="3" name="Content Placeholder 2"/>
          <p:cNvSpPr>
            <a:spLocks noGrp="1"/>
          </p:cNvSpPr>
          <p:nvPr>
            <p:ph sz="quarter" idx="13"/>
          </p:nvPr>
        </p:nvSpPr>
        <p:spPr/>
        <p:txBody>
          <a:bodyPr>
            <a:normAutofit fontScale="92500"/>
          </a:bodyPr>
          <a:lstStyle/>
          <a:p>
            <a:r>
              <a:rPr lang="en-US" sz="3200" dirty="0" smtClean="0"/>
              <a:t>Jazz:</a:t>
            </a:r>
          </a:p>
          <a:p>
            <a:pPr lvl="1"/>
            <a:r>
              <a:rPr lang="en-US" sz="3200" dirty="0" smtClean="0"/>
              <a:t> Lively music, </a:t>
            </a:r>
            <a:r>
              <a:rPr lang="en-US" sz="3200" dirty="0" smtClean="0">
                <a:solidFill>
                  <a:srgbClr val="FF0000"/>
                </a:solidFill>
              </a:rPr>
              <a:t>rhythmic</a:t>
            </a:r>
            <a:r>
              <a:rPr lang="en-US" sz="3200" dirty="0" smtClean="0"/>
              <a:t> beats</a:t>
            </a:r>
          </a:p>
          <a:p>
            <a:pPr lvl="2"/>
            <a:r>
              <a:rPr lang="en-US" sz="2800" dirty="0" smtClean="0"/>
              <a:t>Celebration of African American </a:t>
            </a:r>
            <a:r>
              <a:rPr lang="en-US" sz="2800" dirty="0" smtClean="0">
                <a:solidFill>
                  <a:srgbClr val="FF0000"/>
                </a:solidFill>
              </a:rPr>
              <a:t>culture, heritage </a:t>
            </a:r>
            <a:r>
              <a:rPr lang="en-US" sz="2800" dirty="0" smtClean="0"/>
              <a:t>and </a:t>
            </a:r>
            <a:r>
              <a:rPr lang="en-US" sz="2800" dirty="0" smtClean="0">
                <a:solidFill>
                  <a:srgbClr val="FF0000"/>
                </a:solidFill>
              </a:rPr>
              <a:t>tradition</a:t>
            </a:r>
          </a:p>
          <a:p>
            <a:pPr marL="0" indent="0">
              <a:buNone/>
            </a:pPr>
            <a:endParaRPr lang="en-US" dirty="0"/>
          </a:p>
        </p:txBody>
      </p:sp>
    </p:spTree>
    <p:extLst>
      <p:ext uri="{BB962C8B-B14F-4D97-AF65-F5344CB8AC3E}">
        <p14:creationId xmlns:p14="http://schemas.microsoft.com/office/powerpoint/2010/main" val="24757352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Warren G. Harding Promises “Return To Normalcy”</a:t>
            </a:r>
            <a:endParaRPr lang="en-US" sz="4400" dirty="0"/>
          </a:p>
        </p:txBody>
      </p:sp>
      <p:pic>
        <p:nvPicPr>
          <p:cNvPr id="5" name="Content Placeholder 4"/>
          <p:cNvPicPr>
            <a:picLocks noGrp="1" noChangeAspect="1"/>
          </p:cNvPicPr>
          <p:nvPr>
            <p:ph sz="quarter" idx="13"/>
          </p:nvPr>
        </p:nvPicPr>
        <p:blipFill>
          <a:blip r:embed="rId2"/>
          <a:srcRect l="13837" r="13837"/>
          <a:stretch>
            <a:fillRect/>
          </a:stretch>
        </p:blipFill>
        <p:spPr/>
      </p:pic>
      <p:sp>
        <p:nvSpPr>
          <p:cNvPr id="4" name="Content Placeholder 3"/>
          <p:cNvSpPr>
            <a:spLocks noGrp="1"/>
          </p:cNvSpPr>
          <p:nvPr>
            <p:ph sz="quarter" idx="14"/>
          </p:nvPr>
        </p:nvSpPr>
        <p:spPr>
          <a:xfrm>
            <a:off x="4645151" y="1964267"/>
            <a:ext cx="3803904" cy="4893733"/>
          </a:xfrm>
        </p:spPr>
        <p:txBody>
          <a:bodyPr>
            <a:normAutofit fontScale="85000" lnSpcReduction="20000"/>
          </a:bodyPr>
          <a:lstStyle/>
          <a:p>
            <a:r>
              <a:rPr lang="en-US" dirty="0" smtClean="0"/>
              <a:t>Republican Party returns to power with presidency of Warren G. Harding.</a:t>
            </a:r>
          </a:p>
          <a:p>
            <a:r>
              <a:rPr lang="en-US" dirty="0" smtClean="0"/>
              <a:t>World War I vets return home looking for jobs; economic recession as factories in rural America close</a:t>
            </a:r>
          </a:p>
          <a:p>
            <a:r>
              <a:rPr lang="en-US" dirty="0" smtClean="0"/>
              <a:t>Harding’s </a:t>
            </a:r>
            <a:r>
              <a:rPr lang="en-US" b="1" dirty="0" smtClean="0"/>
              <a:t>“return to normalcy” </a:t>
            </a:r>
            <a:r>
              <a:rPr lang="en-US" dirty="0" smtClean="0"/>
              <a:t>appealed to all Americans as they yearned to forget the war and return to life as it was before the horrors of World War I.</a:t>
            </a:r>
          </a:p>
          <a:p>
            <a:r>
              <a:rPr lang="en-US" dirty="0" smtClean="0"/>
              <a:t>Change centers in cities as many move to cities looking for jobs and prosperity</a:t>
            </a:r>
            <a:endParaRPr lang="en-US" dirty="0"/>
          </a:p>
        </p:txBody>
      </p:sp>
    </p:spTree>
    <p:extLst>
      <p:ext uri="{BB962C8B-B14F-4D97-AF65-F5344CB8AC3E}">
        <p14:creationId xmlns:p14="http://schemas.microsoft.com/office/powerpoint/2010/main" val="17551742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Picture 4" descr="Screen Shot 2018-03-27 at 7.3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5067"/>
            <a:ext cx="9067800" cy="4112933"/>
          </a:xfrm>
          <a:prstGeom prst="rect">
            <a:avLst/>
          </a:prstGeom>
        </p:spPr>
      </p:pic>
      <p:pic>
        <p:nvPicPr>
          <p:cNvPr id="8" name="Picture 7"/>
          <p:cNvPicPr>
            <a:picLocks noChangeAspect="1"/>
          </p:cNvPicPr>
          <p:nvPr/>
        </p:nvPicPr>
        <p:blipFill>
          <a:blip r:embed="rId3"/>
          <a:stretch>
            <a:fillRect/>
          </a:stretch>
        </p:blipFill>
        <p:spPr>
          <a:xfrm>
            <a:off x="0" y="0"/>
            <a:ext cx="9144000" cy="2248347"/>
          </a:xfrm>
          <a:prstGeom prst="rect">
            <a:avLst/>
          </a:prstGeom>
        </p:spPr>
      </p:pic>
      <p:sp>
        <p:nvSpPr>
          <p:cNvPr id="9" name="Content Placeholder 8"/>
          <p:cNvSpPr>
            <a:spLocks noGrp="1"/>
          </p:cNvSpPr>
          <p:nvPr>
            <p:ph idx="1"/>
          </p:nvPr>
        </p:nvSpPr>
        <p:spPr>
          <a:xfrm>
            <a:off x="205431" y="2248347"/>
            <a:ext cx="8862369" cy="3877815"/>
          </a:xfrm>
        </p:spPr>
        <p:txBody>
          <a:bodyPr/>
          <a:lstStyle/>
          <a:p>
            <a:r>
              <a:rPr lang="en-US" b="1" dirty="0" smtClean="0"/>
              <a:t>SCOPES MONKEY TRIAL     </a:t>
            </a:r>
            <a:r>
              <a:rPr lang="en-US" dirty="0" smtClean="0"/>
              <a:t>DAYTON, TENNESSEE    1925    </a:t>
            </a:r>
            <a:endParaRPr lang="en-US" dirty="0"/>
          </a:p>
        </p:txBody>
      </p:sp>
    </p:spTree>
    <p:extLst>
      <p:ext uri="{BB962C8B-B14F-4D97-AF65-F5344CB8AC3E}">
        <p14:creationId xmlns:p14="http://schemas.microsoft.com/office/powerpoint/2010/main" val="10438943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G. Harding White House Scandals</a:t>
            </a:r>
            <a:endParaRPr lang="en-US" dirty="0"/>
          </a:p>
        </p:txBody>
      </p:sp>
      <p:pic>
        <p:nvPicPr>
          <p:cNvPr id="5" name="Content Placeholder 4"/>
          <p:cNvPicPr>
            <a:picLocks noGrp="1" noChangeAspect="1"/>
          </p:cNvPicPr>
          <p:nvPr>
            <p:ph sz="quarter" idx="13"/>
          </p:nvPr>
        </p:nvPicPr>
        <p:blipFill>
          <a:blip r:embed="rId2"/>
          <a:srcRect l="13206" r="13206"/>
          <a:stretch>
            <a:fillRect/>
          </a:stretch>
        </p:blipFill>
        <p:spPr/>
      </p:pic>
      <p:sp>
        <p:nvSpPr>
          <p:cNvPr id="4" name="Content Placeholder 3"/>
          <p:cNvSpPr>
            <a:spLocks noGrp="1"/>
          </p:cNvSpPr>
          <p:nvPr>
            <p:ph sz="quarter" idx="14"/>
          </p:nvPr>
        </p:nvSpPr>
        <p:spPr>
          <a:xfrm>
            <a:off x="4645151" y="2065867"/>
            <a:ext cx="3803904" cy="4792133"/>
          </a:xfrm>
        </p:spPr>
        <p:txBody>
          <a:bodyPr>
            <a:normAutofit fontScale="85000" lnSpcReduction="10000"/>
          </a:bodyPr>
          <a:lstStyle/>
          <a:p>
            <a:r>
              <a:rPr lang="en-US" dirty="0"/>
              <a:t>Looking wan and depressed, Harding journeyed westward in the summer of 1923, taking with him his upright Secretary of Commerce, Herbert Hoover</a:t>
            </a:r>
            <a:r>
              <a:rPr lang="en-US" b="1" i="1" dirty="0" smtClean="0"/>
              <a:t>.</a:t>
            </a:r>
          </a:p>
          <a:p>
            <a:r>
              <a:rPr lang="en-US" b="1" i="1" dirty="0" smtClean="0"/>
              <a:t> </a:t>
            </a:r>
            <a:r>
              <a:rPr lang="en-US" b="1" i="1" dirty="0"/>
              <a:t>"If you knew of a great scandal in our administration," </a:t>
            </a:r>
            <a:r>
              <a:rPr lang="en-US" dirty="0"/>
              <a:t>he asked Hoover</a:t>
            </a:r>
            <a:r>
              <a:rPr lang="en-US" b="1" i="1" dirty="0"/>
              <a:t>, "would you for the good of the country and the party expose it publicly or would you bury it</a:t>
            </a:r>
            <a:r>
              <a:rPr lang="en-US" b="1" i="1" dirty="0" smtClean="0"/>
              <a:t>?”</a:t>
            </a:r>
          </a:p>
          <a:p>
            <a:r>
              <a:rPr lang="en-US" dirty="0" smtClean="0"/>
              <a:t> </a:t>
            </a:r>
            <a:r>
              <a:rPr lang="en-US" dirty="0"/>
              <a:t>Hoover urged publishing it, but Harding feared the political repercussions.</a:t>
            </a:r>
          </a:p>
        </p:txBody>
      </p:sp>
    </p:spTree>
    <p:extLst>
      <p:ext uri="{BB962C8B-B14F-4D97-AF65-F5344CB8AC3E}">
        <p14:creationId xmlns:p14="http://schemas.microsoft.com/office/powerpoint/2010/main" val="2579863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64" y="0"/>
            <a:ext cx="6460753" cy="641107"/>
          </a:xfrm>
        </p:spPr>
        <p:txBody>
          <a:bodyPr/>
          <a:lstStyle/>
          <a:p>
            <a:r>
              <a:rPr lang="en-US" sz="4400" dirty="0" smtClean="0"/>
              <a:t>Document Analysis:</a:t>
            </a:r>
            <a:endParaRPr lang="en-US" sz="4400" dirty="0"/>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pic>
        <p:nvPicPr>
          <p:cNvPr id="6" name="Content Placeholder 4"/>
          <p:cNvPicPr>
            <a:picLocks noChangeAspect="1"/>
          </p:cNvPicPr>
          <p:nvPr/>
        </p:nvPicPr>
        <p:blipFill>
          <a:blip r:embed="rId2"/>
          <a:srcRect l="5737" r="5737"/>
          <a:stretch>
            <a:fillRect/>
          </a:stretch>
        </p:blipFill>
        <p:spPr>
          <a:xfrm>
            <a:off x="0" y="641107"/>
            <a:ext cx="9143999" cy="5873733"/>
          </a:xfrm>
          <a:prstGeom prst="rect">
            <a:avLst/>
          </a:prstGeom>
        </p:spPr>
      </p:pic>
      <p:sp>
        <p:nvSpPr>
          <p:cNvPr id="7" name="TextBox 6"/>
          <p:cNvSpPr txBox="1"/>
          <p:nvPr/>
        </p:nvSpPr>
        <p:spPr>
          <a:xfrm>
            <a:off x="5474380" y="98632"/>
            <a:ext cx="3933168" cy="369332"/>
          </a:xfrm>
          <a:prstGeom prst="rect">
            <a:avLst/>
          </a:prstGeom>
          <a:noFill/>
        </p:spPr>
        <p:txBody>
          <a:bodyPr wrap="square" rtlCol="0">
            <a:spAutoFit/>
          </a:bodyPr>
          <a:lstStyle/>
          <a:p>
            <a:r>
              <a:rPr lang="en-US" b="1" dirty="0" smtClean="0">
                <a:solidFill>
                  <a:srgbClr val="FF0000"/>
                </a:solidFill>
              </a:rPr>
              <a:t>S</a:t>
            </a:r>
            <a:r>
              <a:rPr lang="en-US" b="1" baseline="30000" dirty="0" smtClean="0">
                <a:solidFill>
                  <a:srgbClr val="FF0000"/>
                </a:solidFill>
              </a:rPr>
              <a:t>1  + </a:t>
            </a:r>
            <a:r>
              <a:rPr lang="en-US" b="1" dirty="0" smtClean="0">
                <a:solidFill>
                  <a:srgbClr val="FF0000"/>
                </a:solidFill>
              </a:rPr>
              <a:t>SB</a:t>
            </a:r>
            <a:r>
              <a:rPr lang="en-US" b="1" baseline="30000" dirty="0" smtClean="0">
                <a:solidFill>
                  <a:srgbClr val="FF0000"/>
                </a:solidFill>
              </a:rPr>
              <a:t>2</a:t>
            </a:r>
            <a:r>
              <a:rPr lang="en-US" b="1" dirty="0" smtClean="0">
                <a:solidFill>
                  <a:srgbClr val="FF0000"/>
                </a:solidFill>
              </a:rPr>
              <a:t>  + DPM </a:t>
            </a:r>
            <a:r>
              <a:rPr lang="en-US" dirty="0" smtClean="0"/>
              <a:t>= </a:t>
            </a:r>
            <a:r>
              <a:rPr lang="en-US" b="1" dirty="0" smtClean="0">
                <a:solidFill>
                  <a:srgbClr val="FF0000"/>
                </a:solidFill>
              </a:rPr>
              <a:t>Enduring Issue</a:t>
            </a:r>
            <a:endParaRPr lang="en-US" b="1" dirty="0">
              <a:solidFill>
                <a:srgbClr val="FF0000"/>
              </a:solidFill>
            </a:endParaRPr>
          </a:p>
        </p:txBody>
      </p:sp>
      <p:sp>
        <p:nvSpPr>
          <p:cNvPr id="8" name="TextBox 7"/>
          <p:cNvSpPr txBox="1"/>
          <p:nvPr/>
        </p:nvSpPr>
        <p:spPr>
          <a:xfrm>
            <a:off x="1220638" y="5806954"/>
            <a:ext cx="6892292" cy="707886"/>
          </a:xfrm>
          <a:prstGeom prst="rect">
            <a:avLst/>
          </a:prstGeom>
          <a:noFill/>
        </p:spPr>
        <p:txBody>
          <a:bodyPr wrap="square" rtlCol="0">
            <a:spAutoFit/>
          </a:bodyPr>
          <a:lstStyle/>
          <a:p>
            <a:r>
              <a:rPr lang="en-US" sz="4000" b="1" dirty="0" smtClean="0"/>
              <a:t>       </a:t>
            </a:r>
            <a:endParaRPr lang="en-US" sz="4000" b="1" dirty="0"/>
          </a:p>
        </p:txBody>
      </p:sp>
      <p:sp>
        <p:nvSpPr>
          <p:cNvPr id="9" name="TextBox 8"/>
          <p:cNvSpPr txBox="1"/>
          <p:nvPr/>
        </p:nvSpPr>
        <p:spPr>
          <a:xfrm>
            <a:off x="138307" y="6514840"/>
            <a:ext cx="8751082" cy="307777"/>
          </a:xfrm>
          <a:prstGeom prst="rect">
            <a:avLst/>
          </a:prstGeom>
          <a:noFill/>
        </p:spPr>
        <p:txBody>
          <a:bodyPr wrap="square" rtlCol="0">
            <a:spAutoFit/>
          </a:bodyPr>
          <a:lstStyle/>
          <a:p>
            <a:r>
              <a:rPr lang="en-US" sz="1400" dirty="0" smtClean="0"/>
              <a:t>Source: Clifford Berryman's, Pulitzer Prize Winning  cartoonist,. </a:t>
            </a:r>
            <a:r>
              <a:rPr lang="en-US" sz="1400" dirty="0"/>
              <a:t>Library of </a:t>
            </a:r>
            <a:r>
              <a:rPr lang="en-US" sz="1400" dirty="0" smtClean="0"/>
              <a:t>Congress. 1924.</a:t>
            </a:r>
            <a:endParaRPr lang="en-US" sz="1400" dirty="0"/>
          </a:p>
        </p:txBody>
      </p:sp>
      <p:sp>
        <p:nvSpPr>
          <p:cNvPr id="11" name="TextBox 10"/>
          <p:cNvSpPr txBox="1"/>
          <p:nvPr/>
        </p:nvSpPr>
        <p:spPr>
          <a:xfrm>
            <a:off x="7518889" y="5029934"/>
            <a:ext cx="1625110" cy="1323439"/>
          </a:xfrm>
          <a:prstGeom prst="rect">
            <a:avLst/>
          </a:prstGeom>
          <a:noFill/>
        </p:spPr>
        <p:txBody>
          <a:bodyPr wrap="square" rtlCol="0">
            <a:spAutoFit/>
          </a:bodyPr>
          <a:lstStyle/>
          <a:p>
            <a:endParaRPr lang="en-US" sz="1600" b="1" dirty="0" smtClean="0"/>
          </a:p>
          <a:p>
            <a:r>
              <a:rPr lang="en-US" sz="1600" b="1" dirty="0"/>
              <a:t> </a:t>
            </a:r>
            <a:r>
              <a:rPr lang="en-US" sz="1600" b="1" dirty="0" smtClean="0"/>
              <a:t>   Juggernaut</a:t>
            </a:r>
            <a:r>
              <a:rPr lang="en-US" sz="1600" b="1" dirty="0"/>
              <a:t>: </a:t>
            </a:r>
            <a:r>
              <a:rPr lang="en-US" sz="1600" dirty="0"/>
              <a:t>huge, powerful overwhelming force</a:t>
            </a:r>
          </a:p>
        </p:txBody>
      </p:sp>
    </p:spTree>
    <p:extLst>
      <p:ext uri="{BB962C8B-B14F-4D97-AF65-F5344CB8AC3E}">
        <p14:creationId xmlns:p14="http://schemas.microsoft.com/office/powerpoint/2010/main" val="38760939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G. Harding White House Scandals</a:t>
            </a:r>
          </a:p>
        </p:txBody>
      </p:sp>
      <p:pic>
        <p:nvPicPr>
          <p:cNvPr id="5" name="Content Placeholder 4"/>
          <p:cNvPicPr>
            <a:picLocks noGrp="1" noChangeAspect="1"/>
          </p:cNvPicPr>
          <p:nvPr>
            <p:ph sz="quarter" idx="13"/>
          </p:nvPr>
        </p:nvPicPr>
        <p:blipFill>
          <a:blip r:embed="rId2"/>
          <a:srcRect l="5737" r="5737"/>
          <a:stretch>
            <a:fillRect/>
          </a:stretch>
        </p:blipFill>
        <p:spPr>
          <a:xfrm>
            <a:off x="338667" y="2048933"/>
            <a:ext cx="4306484" cy="4605867"/>
          </a:xfrm>
        </p:spPr>
      </p:pic>
      <p:sp>
        <p:nvSpPr>
          <p:cNvPr id="4" name="Content Placeholder 3"/>
          <p:cNvSpPr>
            <a:spLocks noGrp="1"/>
          </p:cNvSpPr>
          <p:nvPr>
            <p:ph sz="quarter" idx="14"/>
          </p:nvPr>
        </p:nvSpPr>
        <p:spPr/>
        <p:txBody>
          <a:bodyPr>
            <a:normAutofit fontScale="85000" lnSpcReduction="10000"/>
          </a:bodyPr>
          <a:lstStyle/>
          <a:p>
            <a:r>
              <a:rPr lang="en-US" b="1" u="sng" dirty="0" smtClean="0"/>
              <a:t>Ohio Gang- </a:t>
            </a:r>
            <a:r>
              <a:rPr lang="en-US" dirty="0" smtClean="0"/>
              <a:t>Harding hires his friends from Ohio for political positions; they abuse their power for personal gain</a:t>
            </a:r>
          </a:p>
          <a:p>
            <a:r>
              <a:rPr lang="en-US" b="1" u="sng" dirty="0" smtClean="0"/>
              <a:t>Teapot Dome Scandal- </a:t>
            </a:r>
            <a:r>
              <a:rPr lang="en-US" dirty="0" smtClean="0"/>
              <a:t>Secretary of the Interior Albert Fall takes illegal bribes from </a:t>
            </a:r>
            <a:r>
              <a:rPr lang="en-US" b="1" u="sng" dirty="0" smtClean="0"/>
              <a:t>oil executives </a:t>
            </a:r>
            <a:r>
              <a:rPr lang="en-US" dirty="0" smtClean="0"/>
              <a:t>and illegally leases land in Teapot Dome, Wyoming. Fall becomes first public official to go </a:t>
            </a:r>
            <a:r>
              <a:rPr lang="en-US" smtClean="0"/>
              <a:t>to prison.</a:t>
            </a:r>
            <a:endParaRPr lang="en-US" dirty="0" smtClean="0"/>
          </a:p>
        </p:txBody>
      </p:sp>
    </p:spTree>
    <p:extLst>
      <p:ext uri="{BB962C8B-B14F-4D97-AF65-F5344CB8AC3E}">
        <p14:creationId xmlns:p14="http://schemas.microsoft.com/office/powerpoint/2010/main" val="36815132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688490" y="-544235"/>
            <a:ext cx="7756263" cy="7774761"/>
          </a:xfrm>
        </p:spPr>
        <p:txBody>
          <a:bodyPr/>
          <a:lstStyle/>
          <a:p>
            <a:r>
              <a:rPr lang="en-US" sz="2800" b="1" dirty="0">
                <a:solidFill>
                  <a:srgbClr val="FF0000"/>
                </a:solidFill>
              </a:rPr>
              <a:t>S</a:t>
            </a:r>
            <a:r>
              <a:rPr lang="en-US" sz="2800" b="1" baseline="30000" dirty="0">
                <a:solidFill>
                  <a:srgbClr val="FF0000"/>
                </a:solidFill>
              </a:rPr>
              <a:t>1  + </a:t>
            </a:r>
            <a:r>
              <a:rPr lang="en-US" sz="2800" b="1" dirty="0">
                <a:solidFill>
                  <a:srgbClr val="FF0000"/>
                </a:solidFill>
              </a:rPr>
              <a:t>SB</a:t>
            </a:r>
            <a:r>
              <a:rPr lang="en-US" sz="2800" b="1" baseline="30000" dirty="0">
                <a:solidFill>
                  <a:srgbClr val="FF0000"/>
                </a:solidFill>
              </a:rPr>
              <a:t>2</a:t>
            </a:r>
            <a:r>
              <a:rPr lang="en-US" sz="2800" b="1" dirty="0">
                <a:solidFill>
                  <a:srgbClr val="FF0000"/>
                </a:solidFill>
              </a:rPr>
              <a:t>  + DPM </a:t>
            </a:r>
            <a:r>
              <a:rPr lang="en-US" sz="2800" dirty="0"/>
              <a:t>= </a:t>
            </a:r>
            <a:r>
              <a:rPr lang="en-US" sz="2800" b="1" dirty="0">
                <a:solidFill>
                  <a:srgbClr val="FF0000"/>
                </a:solidFill>
              </a:rPr>
              <a:t>Enduring Issue</a:t>
            </a:r>
            <a:br>
              <a:rPr lang="en-US" sz="2800" b="1" dirty="0">
                <a:solidFill>
                  <a:srgbClr val="FF0000"/>
                </a:solidFill>
              </a:rPr>
            </a:br>
            <a:endParaRPr lang="en-US" sz="2800" dirty="0"/>
          </a:p>
        </p:txBody>
      </p:sp>
      <p:pic>
        <p:nvPicPr>
          <p:cNvPr id="9" name="Picture 8"/>
          <p:cNvPicPr>
            <a:picLocks noChangeAspect="1"/>
          </p:cNvPicPr>
          <p:nvPr/>
        </p:nvPicPr>
        <p:blipFill>
          <a:blip r:embed="rId2"/>
          <a:stretch>
            <a:fillRect/>
          </a:stretch>
        </p:blipFill>
        <p:spPr>
          <a:xfrm>
            <a:off x="1" y="-1"/>
            <a:ext cx="9144000" cy="6117336"/>
          </a:xfrm>
          <a:prstGeom prst="rect">
            <a:avLst/>
          </a:prstGeom>
        </p:spPr>
      </p:pic>
      <p:sp>
        <p:nvSpPr>
          <p:cNvPr id="11" name="Content Placeholder 10"/>
          <p:cNvSpPr>
            <a:spLocks noGrp="1"/>
          </p:cNvSpPr>
          <p:nvPr>
            <p:ph sz="quarter" idx="14"/>
          </p:nvPr>
        </p:nvSpPr>
        <p:spPr>
          <a:xfrm>
            <a:off x="7023629" y="4962898"/>
            <a:ext cx="1425426" cy="1154438"/>
          </a:xfrm>
        </p:spPr>
        <p:txBody>
          <a:bodyPr/>
          <a:lstStyle/>
          <a:p>
            <a:endParaRPr lang="en-US" dirty="0"/>
          </a:p>
        </p:txBody>
      </p:sp>
      <p:sp>
        <p:nvSpPr>
          <p:cNvPr id="12" name="Content Placeholder 11"/>
          <p:cNvSpPr>
            <a:spLocks noGrp="1"/>
          </p:cNvSpPr>
          <p:nvPr>
            <p:ph sz="quarter" idx="13"/>
          </p:nvPr>
        </p:nvSpPr>
        <p:spPr>
          <a:xfrm>
            <a:off x="685800" y="5429384"/>
            <a:ext cx="2216854" cy="687951"/>
          </a:xfrm>
        </p:spPr>
        <p:txBody>
          <a:bodyPr/>
          <a:lstStyle/>
          <a:p>
            <a:endParaRPr lang="en-US" dirty="0"/>
          </a:p>
        </p:txBody>
      </p:sp>
      <p:sp>
        <p:nvSpPr>
          <p:cNvPr id="13" name="TextBox 12"/>
          <p:cNvSpPr txBox="1"/>
          <p:nvPr/>
        </p:nvSpPr>
        <p:spPr>
          <a:xfrm>
            <a:off x="155505" y="6245736"/>
            <a:ext cx="9079690" cy="646331"/>
          </a:xfrm>
          <a:prstGeom prst="rect">
            <a:avLst/>
          </a:prstGeom>
          <a:noFill/>
        </p:spPr>
        <p:txBody>
          <a:bodyPr wrap="square" rtlCol="0">
            <a:spAutoFit/>
          </a:bodyPr>
          <a:lstStyle/>
          <a:p>
            <a:r>
              <a:rPr lang="en-US" sz="1400" b="1" dirty="0" smtClean="0">
                <a:solidFill>
                  <a:srgbClr val="FF0000"/>
                </a:solidFill>
              </a:rPr>
              <a:t>SOURCE: Unknown</a:t>
            </a:r>
            <a:r>
              <a:rPr lang="en-US" b="1" dirty="0" smtClean="0">
                <a:solidFill>
                  <a:srgbClr val="FF0000"/>
                </a:solidFill>
              </a:rPr>
              <a:t>				S</a:t>
            </a:r>
            <a:r>
              <a:rPr lang="en-US" b="1" baseline="30000" dirty="0" smtClean="0">
                <a:solidFill>
                  <a:srgbClr val="FF0000"/>
                </a:solidFill>
              </a:rPr>
              <a:t>1  </a:t>
            </a:r>
            <a:r>
              <a:rPr lang="en-US" b="1" baseline="30000" dirty="0">
                <a:solidFill>
                  <a:srgbClr val="FF0000"/>
                </a:solidFill>
              </a:rPr>
              <a:t>+ </a:t>
            </a:r>
            <a:r>
              <a:rPr lang="en-US" b="1" dirty="0">
                <a:solidFill>
                  <a:srgbClr val="FF0000"/>
                </a:solidFill>
              </a:rPr>
              <a:t>SB</a:t>
            </a:r>
            <a:r>
              <a:rPr lang="en-US" b="1" baseline="30000" dirty="0">
                <a:solidFill>
                  <a:srgbClr val="FF0000"/>
                </a:solidFill>
              </a:rPr>
              <a:t>2</a:t>
            </a:r>
            <a:r>
              <a:rPr lang="en-US" b="1" dirty="0">
                <a:solidFill>
                  <a:srgbClr val="FF0000"/>
                </a:solidFill>
              </a:rPr>
              <a:t>  + DPM </a:t>
            </a:r>
            <a:r>
              <a:rPr lang="en-US" dirty="0"/>
              <a:t>= </a:t>
            </a:r>
            <a:r>
              <a:rPr lang="en-US" b="1" dirty="0">
                <a:solidFill>
                  <a:srgbClr val="FF0000"/>
                </a:solidFill>
              </a:rPr>
              <a:t>Enduring Issue</a:t>
            </a:r>
            <a:br>
              <a:rPr lang="en-US" b="1" dirty="0">
                <a:solidFill>
                  <a:srgbClr val="FF0000"/>
                </a:solidFill>
              </a:rPr>
            </a:br>
            <a:endParaRPr lang="en-US" dirty="0"/>
          </a:p>
        </p:txBody>
      </p:sp>
    </p:spTree>
    <p:extLst>
      <p:ext uri="{BB962C8B-B14F-4D97-AF65-F5344CB8AC3E}">
        <p14:creationId xmlns:p14="http://schemas.microsoft.com/office/powerpoint/2010/main" val="20134972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837</TotalTime>
  <Words>1123</Words>
  <Application>Microsoft Macintosh PowerPoint</Application>
  <PresentationFormat>On-screen Show (4:3)</PresentationFormat>
  <Paragraphs>80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Hardcover</vt:lpstr>
      <vt:lpstr> 1920’s</vt:lpstr>
      <vt:lpstr>Prohibition</vt:lpstr>
      <vt:lpstr>What is Jazz?</vt:lpstr>
      <vt:lpstr>Warren G. Harding Promises “Return To Normalcy”</vt:lpstr>
      <vt:lpstr>PowerPoint Presentation</vt:lpstr>
      <vt:lpstr>Warren G. Harding White House Scandals</vt:lpstr>
      <vt:lpstr>Document Analysis:</vt:lpstr>
      <vt:lpstr>Warren G. Harding White House Scandals</vt:lpstr>
      <vt:lpstr>S1  + SB2  + DPM = Enduring Issue </vt:lpstr>
      <vt:lpstr>“Economic Prosperity?” Document 2</vt:lpstr>
      <vt:lpstr>“Ideological Change?” Document 2 (cont.)</vt:lpstr>
      <vt:lpstr>What is a recession?</vt:lpstr>
      <vt:lpstr>What is installment buying?</vt:lpstr>
      <vt:lpstr>PowerPoint Presentation</vt:lpstr>
      <vt:lpstr>Buying Stocks –on –the-Margin</vt:lpstr>
      <vt:lpstr>Buying Stocks –on –the-Margin</vt:lpstr>
      <vt:lpstr>Bull Market Economy</vt:lpstr>
      <vt:lpstr>Kellogg-Briand Pact 1928</vt:lpstr>
      <vt:lpstr>Compelling Results:</vt:lpstr>
    </vt:vector>
  </TitlesOfParts>
  <Company>BSSD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1920’s</dc:title>
  <dc:creator>User</dc:creator>
  <cp:lastModifiedBy>LocalUser Admin</cp:lastModifiedBy>
  <cp:revision>26</cp:revision>
  <dcterms:created xsi:type="dcterms:W3CDTF">2013-03-22T18:47:16Z</dcterms:created>
  <dcterms:modified xsi:type="dcterms:W3CDTF">2018-03-29T11:40:45Z</dcterms:modified>
</cp:coreProperties>
</file>