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13.xml" ContentType="application/vnd.openxmlformats-officedocument.presentationml.slideLayout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3" r:id="rId1"/>
  </p:sldMasterIdLst>
  <p:sldIdLst>
    <p:sldId id="299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580" autoAdjust="0"/>
    <p:restoredTop sz="94692" autoAdjust="0"/>
  </p:normalViewPr>
  <p:slideViewPr>
    <p:cSldViewPr snapToGrid="0" snapToObjects="1">
      <p:cViewPr varScale="1">
        <p:scale>
          <a:sx n="87" d="100"/>
          <a:sy n="87" d="100"/>
        </p:scale>
        <p:origin x="-96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5632" y="34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F3BC8A16-B884-4444-8591-572EAE49A12D}" type="datetimeFigureOut">
              <a:rPr lang="en-US" smtClean="0"/>
              <a:pPr/>
              <a:t>6/14/11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F3BC8A16-B884-4444-8591-572EAE49A12D}" type="datetimeFigureOut">
              <a:rPr lang="en-US" smtClean="0"/>
              <a:pPr/>
              <a:t>6/14/11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F3BC8A16-B884-4444-8591-572EAE49A12D}" type="datetimeFigureOut">
              <a:rPr lang="en-US" smtClean="0"/>
              <a:pPr/>
              <a:t>6/14/11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Gold Rush</a:t>
            </a:r>
            <a:br>
              <a:rPr lang="en-US" dirty="0" smtClean="0"/>
            </a:br>
            <a:r>
              <a:rPr lang="en-US" dirty="0" smtClean="0"/>
              <a:t>1848-1855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8921" b="-8921"/>
          <a:stretch>
            <a:fillRect/>
          </a:stretch>
        </p:blipFill>
        <p:spPr>
          <a:xfrm>
            <a:off x="339826" y="1584008"/>
            <a:ext cx="4739677" cy="510840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502" y="1770961"/>
            <a:ext cx="3755971" cy="4615229"/>
          </a:xfrm>
        </p:spPr>
        <p:txBody>
          <a:bodyPr>
            <a:normAutofit/>
          </a:bodyPr>
          <a:lstStyle/>
          <a:p>
            <a:r>
              <a:rPr lang="en-US" sz="3200" dirty="0"/>
              <a:t>the discovery of gold in </a:t>
            </a:r>
            <a:r>
              <a:rPr lang="en-US" sz="3200" b="1" dirty="0">
                <a:solidFill>
                  <a:srgbClr val="FF0000"/>
                </a:solidFill>
              </a:rPr>
              <a:t>California</a:t>
            </a:r>
            <a:r>
              <a:rPr lang="en-US" sz="3200" dirty="0"/>
              <a:t> led many Americans and foreigners to settle out there to seek the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potential “fortune.”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119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Pre-Civil War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7646" r="-17646"/>
          <a:stretch>
            <a:fillRect/>
          </a:stretch>
        </p:blipFill>
        <p:spPr>
          <a:xfrm>
            <a:off x="375597" y="1735184"/>
            <a:ext cx="4090674" cy="491783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7910" y="1735184"/>
            <a:ext cx="4829105" cy="49178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ABOLITIONISTS: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</a:rPr>
              <a:t>the people who fought for an end to </a:t>
            </a:r>
            <a:r>
              <a:rPr lang="en-US" sz="3200" b="1" dirty="0">
                <a:solidFill>
                  <a:srgbClr val="FF0000"/>
                </a:solidFill>
              </a:rPr>
              <a:t>slavery</a:t>
            </a:r>
            <a:r>
              <a:rPr lang="en-US" sz="3200" b="1" dirty="0">
                <a:solidFill>
                  <a:schemeClr val="tx1"/>
                </a:solidFill>
              </a:rPr>
              <a:t> in the U.S</a:t>
            </a:r>
            <a:r>
              <a:rPr lang="en-US" sz="3200" b="1" dirty="0" smtClean="0">
                <a:solidFill>
                  <a:schemeClr val="tx1"/>
                </a:solidFill>
              </a:rPr>
              <a:t>.</a:t>
            </a:r>
          </a:p>
          <a:p>
            <a:pPr lvl="1"/>
            <a:endParaRPr lang="en-US" sz="3200" b="1" dirty="0">
              <a:solidFill>
                <a:schemeClr val="tx1"/>
              </a:solidFill>
            </a:endParaRPr>
          </a:p>
          <a:p>
            <a:pPr lvl="2"/>
            <a:r>
              <a:rPr lang="en-US" sz="3200" b="1" dirty="0">
                <a:solidFill>
                  <a:schemeClr val="tx1"/>
                </a:solidFill>
              </a:rPr>
              <a:t>Harriet Tubman: </a:t>
            </a:r>
            <a:r>
              <a:rPr lang="en-US" sz="3200" dirty="0"/>
              <a:t>leader of the </a:t>
            </a:r>
            <a:r>
              <a:rPr lang="en-US" sz="3200" b="1" dirty="0">
                <a:solidFill>
                  <a:srgbClr val="FF0000"/>
                </a:solidFill>
              </a:rPr>
              <a:t>underground railroad, </a:t>
            </a:r>
            <a:r>
              <a:rPr lang="en-US" sz="3200" dirty="0"/>
              <a:t>which tried to help slaves escape to the North or other free areas</a:t>
            </a:r>
            <a:r>
              <a:rPr lang="en-US" sz="3200" dirty="0" smtClean="0"/>
              <a:t>.</a:t>
            </a:r>
          </a:p>
          <a:p>
            <a:pPr lvl="2"/>
            <a:endParaRPr lang="en-US" sz="3200" dirty="0"/>
          </a:p>
          <a:p>
            <a:pPr lvl="2"/>
            <a:r>
              <a:rPr lang="en-US" sz="3200" b="1" dirty="0">
                <a:solidFill>
                  <a:schemeClr val="tx1"/>
                </a:solidFill>
              </a:rPr>
              <a:t>Harriet Beecher Stowe: </a:t>
            </a:r>
            <a:r>
              <a:rPr lang="en-US" sz="3200" dirty="0"/>
              <a:t>author of </a:t>
            </a:r>
            <a:r>
              <a:rPr lang="en-US" sz="3200" b="1" dirty="0">
                <a:solidFill>
                  <a:srgbClr val="FF0000"/>
                </a:solidFill>
              </a:rPr>
              <a:t>Uncle Tom’s Cabin</a:t>
            </a:r>
            <a:r>
              <a:rPr lang="en-US" sz="3200" dirty="0"/>
              <a:t>, an abolitionist book.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7944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Pre-Civil War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5772" b="-35772"/>
          <a:stretch>
            <a:fillRect/>
          </a:stretch>
        </p:blipFill>
        <p:spPr>
          <a:xfrm>
            <a:off x="286167" y="1920466"/>
            <a:ext cx="4614479" cy="493753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2189" y="2147888"/>
            <a:ext cx="3881170" cy="436352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COMPROMISES</a:t>
            </a:r>
          </a:p>
          <a:p>
            <a:r>
              <a:rPr lang="en-US" sz="2800" b="1" u="sng" dirty="0">
                <a:solidFill>
                  <a:schemeClr val="tx1"/>
                </a:solidFill>
              </a:rPr>
              <a:t>Missouri Compromise(1820):</a:t>
            </a:r>
            <a:r>
              <a:rPr lang="en-US" sz="2800" u="sng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prohibited slavery in </a:t>
            </a:r>
            <a:r>
              <a:rPr lang="en-US" sz="2800" b="1" dirty="0" smtClean="0">
                <a:solidFill>
                  <a:schemeClr val="tx1"/>
                </a:solidFill>
              </a:rPr>
              <a:t>the former </a:t>
            </a:r>
            <a:r>
              <a:rPr lang="en-US" sz="2800" b="1" dirty="0">
                <a:solidFill>
                  <a:schemeClr val="tx1"/>
                </a:solidFill>
              </a:rPr>
              <a:t>Louisiana Territory north of the parallel 36°</a:t>
            </a:r>
            <a:r>
              <a:rPr lang="en-US" sz="2800" b="1" dirty="0" smtClean="0">
                <a:solidFill>
                  <a:schemeClr val="tx1"/>
                </a:solidFill>
              </a:rPr>
              <a:t>30’  </a:t>
            </a:r>
            <a:r>
              <a:rPr lang="en-US" sz="2800" b="1" dirty="0">
                <a:solidFill>
                  <a:schemeClr val="tx1"/>
                </a:solidFill>
              </a:rPr>
              <a:t>except within the boundaries of the proposed state of 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Missouri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9782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Pre-Civil War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4392" b="-34392"/>
          <a:stretch>
            <a:fillRect/>
          </a:stretch>
        </p:blipFill>
        <p:spPr>
          <a:xfrm>
            <a:off x="250398" y="1432348"/>
            <a:ext cx="4397801" cy="50969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717295"/>
            <a:ext cx="4205160" cy="48120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b="1" u="sng" dirty="0"/>
              <a:t>Compromise of 1850</a:t>
            </a:r>
            <a:r>
              <a:rPr lang="en-US" sz="1500" b="1" dirty="0"/>
              <a:t>:</a:t>
            </a:r>
            <a:r>
              <a:rPr lang="en-US" sz="1500" dirty="0"/>
              <a:t> There were 5 laws which balanced  </a:t>
            </a:r>
            <a:r>
              <a:rPr lang="en-US" sz="1500" dirty="0" smtClean="0"/>
              <a:t>the </a:t>
            </a:r>
            <a:r>
              <a:rPr lang="en-US" sz="1500" dirty="0"/>
              <a:t>interests of the slave states of the South, Missouri</a:t>
            </a:r>
            <a:r>
              <a:rPr lang="en-US" sz="1500" dirty="0" smtClean="0"/>
              <a:t>,  </a:t>
            </a:r>
            <a:r>
              <a:rPr lang="en-US" sz="1500" dirty="0"/>
              <a:t>and the free states to the north. </a:t>
            </a:r>
          </a:p>
          <a:p>
            <a:pPr lvl="0">
              <a:buFont typeface="Arial"/>
              <a:buChar char="•"/>
            </a:pPr>
            <a:r>
              <a:rPr lang="en-US" sz="1500" b="1" dirty="0">
                <a:solidFill>
                  <a:srgbClr val="FF0000"/>
                </a:solidFill>
              </a:rPr>
              <a:t>California</a:t>
            </a:r>
            <a:r>
              <a:rPr lang="en-US" sz="1500" dirty="0"/>
              <a:t> was admitted as a </a:t>
            </a:r>
            <a:r>
              <a:rPr lang="en-US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free state</a:t>
            </a:r>
            <a:r>
              <a:rPr lang="en-US" sz="1500" dirty="0"/>
              <a:t>.</a:t>
            </a:r>
          </a:p>
          <a:p>
            <a:pPr lvl="0">
              <a:buFont typeface="Arial"/>
              <a:buChar char="•"/>
            </a:pPr>
            <a:r>
              <a:rPr lang="en-US" sz="1500" b="1" dirty="0">
                <a:solidFill>
                  <a:srgbClr val="FF0000"/>
                </a:solidFill>
              </a:rPr>
              <a:t>Texas</a:t>
            </a:r>
            <a:r>
              <a:rPr lang="en-US" sz="1500" dirty="0"/>
              <a:t> received financial compensation for </a:t>
            </a:r>
            <a:r>
              <a:rPr lang="en-US" sz="1500" dirty="0" smtClean="0"/>
              <a:t>relinquishing </a:t>
            </a:r>
            <a:r>
              <a:rPr lang="en-US" sz="1500" dirty="0"/>
              <a:t>claim to lands west of the </a:t>
            </a:r>
            <a:r>
              <a:rPr lang="en-US" sz="1500" b="1" dirty="0">
                <a:solidFill>
                  <a:schemeClr val="tx1"/>
                </a:solidFill>
              </a:rPr>
              <a:t>Rio </a:t>
            </a:r>
            <a:r>
              <a:rPr lang="en-US" sz="1500" b="1" dirty="0" smtClean="0">
                <a:solidFill>
                  <a:schemeClr val="tx1"/>
                </a:solidFill>
              </a:rPr>
              <a:t>Grande </a:t>
            </a:r>
            <a:r>
              <a:rPr lang="en-US" sz="1500" dirty="0"/>
              <a:t>in what is now New Mexico.</a:t>
            </a:r>
          </a:p>
          <a:p>
            <a:pPr lvl="0">
              <a:buFont typeface="Arial"/>
              <a:buChar char="•"/>
            </a:pPr>
            <a:r>
              <a:rPr lang="en-US" sz="1500" dirty="0"/>
              <a:t>T</a:t>
            </a:r>
            <a:r>
              <a:rPr lang="en-US" sz="1500" dirty="0" smtClean="0"/>
              <a:t>he </a:t>
            </a:r>
            <a:r>
              <a:rPr lang="en-US" sz="1500" dirty="0"/>
              <a:t>territory of </a:t>
            </a:r>
            <a:r>
              <a:rPr lang="en-US" sz="1500" b="1" dirty="0">
                <a:solidFill>
                  <a:schemeClr val="tx1"/>
                </a:solidFill>
              </a:rPr>
              <a:t>New Mexico </a:t>
            </a:r>
            <a:r>
              <a:rPr lang="en-US" sz="1500" dirty="0"/>
              <a:t>was </a:t>
            </a:r>
            <a:r>
              <a:rPr lang="en-US" sz="1500" b="1" dirty="0">
                <a:solidFill>
                  <a:schemeClr val="tx1"/>
                </a:solidFill>
              </a:rPr>
              <a:t>organized without any specific prohibition of slavery </a:t>
            </a:r>
            <a:r>
              <a:rPr lang="en-US" sz="1500" dirty="0"/>
              <a:t>.</a:t>
            </a:r>
          </a:p>
          <a:p>
            <a:pPr lvl="0"/>
            <a:r>
              <a:rPr lang="en-US" sz="1500" b="1" dirty="0">
                <a:solidFill>
                  <a:schemeClr val="tx1"/>
                </a:solidFill>
              </a:rPr>
              <a:t>the slave trade (but not slavery itself) was terminated in the District of Columbia.</a:t>
            </a:r>
          </a:p>
          <a:p>
            <a:pPr lvl="0"/>
            <a:r>
              <a:rPr lang="en-US" sz="1500" dirty="0"/>
              <a:t>The </a:t>
            </a:r>
            <a:r>
              <a:rPr lang="en-US" sz="1500" b="1" dirty="0">
                <a:solidFill>
                  <a:schemeClr val="tx1"/>
                </a:solidFill>
              </a:rPr>
              <a:t>stringent Fugitive Slave Law </a:t>
            </a:r>
            <a:r>
              <a:rPr lang="en-US" sz="1500" dirty="0"/>
              <a:t>was passed, requiring all U.S. citizens to assist in the return of runaway slaves regardless of the legality of slavery in the specific states.</a:t>
            </a:r>
          </a:p>
          <a:p>
            <a:pPr>
              <a:buFont typeface="Arial"/>
              <a:buChar char="•"/>
            </a:pPr>
            <a:endParaRPr lang="en-US" sz="15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400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Pre-Civil War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3916" b="3916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>
                <a:solidFill>
                  <a:schemeClr val="tx1"/>
                </a:solidFill>
              </a:rPr>
              <a:t>Kansas-Nebraska Act (1854)</a:t>
            </a:r>
            <a:r>
              <a:rPr lang="en-US" b="1" dirty="0"/>
              <a:t>:</a:t>
            </a:r>
            <a:r>
              <a:rPr lang="en-US" dirty="0"/>
              <a:t> created the territories of </a:t>
            </a:r>
            <a:r>
              <a:rPr lang="en-US" dirty="0" smtClean="0"/>
              <a:t>Kansas </a:t>
            </a:r>
            <a:r>
              <a:rPr lang="en-US" dirty="0"/>
              <a:t>and Nebraska, opened new lands, repealed the </a:t>
            </a:r>
            <a:r>
              <a:rPr lang="en-US" dirty="0" smtClean="0"/>
              <a:t>Missouri </a:t>
            </a:r>
            <a:r>
              <a:rPr lang="en-US" dirty="0"/>
              <a:t>Compromise of 1820, and allowed </a:t>
            </a:r>
            <a:r>
              <a:rPr lang="en-US" b="1" dirty="0">
                <a:solidFill>
                  <a:srgbClr val="FF0000"/>
                </a:solidFill>
              </a:rPr>
              <a:t>the settlers </a:t>
            </a:r>
            <a:r>
              <a:rPr lang="en-US" dirty="0" smtClean="0"/>
              <a:t>to </a:t>
            </a:r>
            <a:r>
              <a:rPr lang="en-US" dirty="0"/>
              <a:t>decide whether or not to have slavery within those </a:t>
            </a:r>
            <a:r>
              <a:rPr lang="en-US" dirty="0" smtClean="0"/>
              <a:t>territories. </a:t>
            </a:r>
            <a:r>
              <a:rPr lang="en-US" b="1" dirty="0" smtClean="0">
                <a:solidFill>
                  <a:srgbClr val="FF0000"/>
                </a:solidFill>
              </a:rPr>
              <a:t>(popular sovereignty)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b="1" u="sng" dirty="0">
                <a:solidFill>
                  <a:srgbClr val="FF0000"/>
                </a:solidFill>
              </a:rPr>
              <a:t>Dred-Scott Decision </a:t>
            </a:r>
            <a:r>
              <a:rPr lang="en-US" b="1" dirty="0"/>
              <a:t>(1857):</a:t>
            </a:r>
            <a:r>
              <a:rPr lang="en-US" dirty="0"/>
              <a:t> declared that slaves were </a:t>
            </a:r>
            <a:r>
              <a:rPr lang="en-US" b="1" dirty="0" smtClean="0">
                <a:solidFill>
                  <a:schemeClr val="tx1"/>
                </a:solidFill>
              </a:rPr>
              <a:t>property </a:t>
            </a:r>
            <a:r>
              <a:rPr lang="en-US" b="1" dirty="0">
                <a:solidFill>
                  <a:schemeClr val="tx1"/>
                </a:solidFill>
              </a:rPr>
              <a:t>and were not citizens.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001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Pre-Civil War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40437" b="-40437"/>
          <a:stretch>
            <a:fillRect/>
          </a:stretch>
        </p:blipFill>
        <p:spPr>
          <a:xfrm>
            <a:off x="339826" y="1530836"/>
            <a:ext cx="4471394" cy="496268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1617" y="1788849"/>
            <a:ext cx="3827513" cy="4829892"/>
          </a:xfrm>
        </p:spPr>
        <p:txBody>
          <a:bodyPr>
            <a:normAutofit fontScale="85000" lnSpcReduction="10000"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Sectionalism: </a:t>
            </a:r>
            <a:r>
              <a:rPr lang="en-US" b="1" dirty="0">
                <a:solidFill>
                  <a:schemeClr val="tx1"/>
                </a:solidFill>
              </a:rPr>
              <a:t>the division of the U.S. between the North, </a:t>
            </a:r>
            <a:r>
              <a:rPr lang="en-US" b="1" dirty="0" smtClean="0">
                <a:solidFill>
                  <a:schemeClr val="tx1"/>
                </a:solidFill>
              </a:rPr>
              <a:t>South</a:t>
            </a:r>
            <a:r>
              <a:rPr lang="en-US" b="1" dirty="0">
                <a:solidFill>
                  <a:schemeClr val="tx1"/>
                </a:solidFill>
              </a:rPr>
              <a:t>, and West; all areas had their own political beliefs </a:t>
            </a:r>
            <a:r>
              <a:rPr lang="en-US" b="1" dirty="0" smtClean="0">
                <a:solidFill>
                  <a:schemeClr val="tx1"/>
                </a:solidFill>
              </a:rPr>
              <a:t>and </a:t>
            </a:r>
            <a:r>
              <a:rPr lang="en-US" b="1" dirty="0">
                <a:solidFill>
                  <a:schemeClr val="tx1"/>
                </a:solidFill>
              </a:rPr>
              <a:t>thoughts on slavery</a:t>
            </a:r>
            <a:r>
              <a:rPr lang="en-US" dirty="0"/>
              <a:t>.</a:t>
            </a:r>
          </a:p>
          <a:p>
            <a:r>
              <a:rPr lang="en-US" b="1" u="sng" dirty="0" smtClean="0"/>
              <a:t> </a:t>
            </a:r>
            <a:r>
              <a:rPr lang="en-US" b="1" u="sng" dirty="0"/>
              <a:t>States Rights</a:t>
            </a:r>
            <a:r>
              <a:rPr lang="en-US" b="1" dirty="0"/>
              <a:t>: </a:t>
            </a:r>
            <a:r>
              <a:rPr lang="en-US" dirty="0"/>
              <a:t>southern states believed that they each had  </a:t>
            </a:r>
            <a:r>
              <a:rPr lang="en-US" dirty="0" smtClean="0"/>
              <a:t>the </a:t>
            </a:r>
            <a:r>
              <a:rPr lang="en-US" dirty="0"/>
              <a:t>right to decide on the fate of </a:t>
            </a:r>
            <a:r>
              <a:rPr lang="en-US" b="1" dirty="0">
                <a:solidFill>
                  <a:srgbClr val="FF0000"/>
                </a:solidFill>
              </a:rPr>
              <a:t>slavery</a:t>
            </a:r>
            <a:r>
              <a:rPr lang="en-US" dirty="0"/>
              <a:t> in their territory</a:t>
            </a:r>
            <a:r>
              <a:rPr lang="en-US" dirty="0" smtClean="0"/>
              <a:t>.</a:t>
            </a:r>
          </a:p>
          <a:p>
            <a:r>
              <a:rPr lang="en-US" b="1" u="sng" dirty="0" smtClean="0"/>
              <a:t>Election </a:t>
            </a:r>
            <a:r>
              <a:rPr lang="en-US" b="1" u="sng" dirty="0"/>
              <a:t>of 1860</a:t>
            </a:r>
            <a:r>
              <a:rPr lang="en-US" b="1" u="sng" dirty="0">
                <a:solidFill>
                  <a:schemeClr val="tx1"/>
                </a:solidFill>
              </a:rPr>
              <a:t>: </a:t>
            </a:r>
            <a:r>
              <a:rPr lang="en-US" b="1" dirty="0">
                <a:solidFill>
                  <a:schemeClr val="tx1"/>
                </a:solidFill>
              </a:rPr>
              <a:t>Lincoln’s victory led South </a:t>
            </a:r>
            <a:r>
              <a:rPr lang="en-US" dirty="0"/>
              <a:t>Carolina to </a:t>
            </a:r>
            <a:r>
              <a:rPr lang="en-US" dirty="0" smtClean="0"/>
              <a:t>secede </a:t>
            </a:r>
            <a:r>
              <a:rPr lang="en-US" dirty="0"/>
              <a:t>from the Union, with several other southern states  </a:t>
            </a:r>
            <a:r>
              <a:rPr lang="en-US" dirty="0" smtClean="0"/>
              <a:t>following </a:t>
            </a:r>
            <a:r>
              <a:rPr lang="en-US" dirty="0"/>
              <a:t>its lead. The Confederacy was formed with </a:t>
            </a:r>
            <a:r>
              <a:rPr lang="en-US" b="1" u="sng" dirty="0" smtClean="0">
                <a:solidFill>
                  <a:srgbClr val="FF0000"/>
                </a:solidFill>
              </a:rPr>
              <a:t>Jefferson </a:t>
            </a:r>
            <a:r>
              <a:rPr lang="en-US" b="1" u="sng" dirty="0">
                <a:solidFill>
                  <a:srgbClr val="FF0000"/>
                </a:solidFill>
              </a:rPr>
              <a:t>Davis</a:t>
            </a:r>
            <a:r>
              <a:rPr lang="en-US" dirty="0"/>
              <a:t> as its leader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firing on </a:t>
            </a:r>
            <a:r>
              <a:rPr lang="en-US" b="1" u="sng" dirty="0">
                <a:solidFill>
                  <a:srgbClr val="FF0000"/>
                </a:solidFill>
              </a:rPr>
              <a:t>Fort Sumter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started</a:t>
            </a:r>
            <a:r>
              <a:rPr lang="en-US" b="1" dirty="0"/>
              <a:t> </a:t>
            </a:r>
            <a:r>
              <a:rPr lang="en-US" dirty="0"/>
              <a:t>the war in 1861.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2399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Civil War</a:t>
            </a:r>
            <a:br>
              <a:rPr lang="en-US" dirty="0" smtClean="0"/>
            </a:br>
            <a:r>
              <a:rPr lang="en-US" dirty="0" smtClean="0"/>
              <a:t>1861-1865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6838" b="-6838"/>
          <a:stretch>
            <a:fillRect/>
          </a:stretch>
        </p:blipFill>
        <p:spPr>
          <a:xfrm>
            <a:off x="286168" y="1584009"/>
            <a:ext cx="4506111" cy="51675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8" y="1788849"/>
            <a:ext cx="4187275" cy="4651007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rgbClr val="FF0000"/>
                </a:solidFill>
              </a:rPr>
              <a:t>Abraham Lincoln</a:t>
            </a:r>
            <a:r>
              <a:rPr lang="en-US" dirty="0"/>
              <a:t>: President of the Union (U.S.); </a:t>
            </a:r>
            <a:r>
              <a:rPr lang="en-US" b="1" i="1" dirty="0">
                <a:solidFill>
                  <a:schemeClr val="tx1"/>
                </a:solidFill>
              </a:rPr>
              <a:t>major initial goal was to preserve the Union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dirty="0"/>
              <a:t>not to free the slaves (until the end of the war!)</a:t>
            </a:r>
          </a:p>
          <a:p>
            <a:pPr lvl="0"/>
            <a:r>
              <a:rPr lang="en-US" dirty="0"/>
              <a:t>General </a:t>
            </a:r>
            <a:r>
              <a:rPr lang="en-US" u="sng" dirty="0">
                <a:solidFill>
                  <a:schemeClr val="tx1"/>
                </a:solidFill>
              </a:rPr>
              <a:t>Robert E. Lee</a:t>
            </a:r>
            <a:r>
              <a:rPr lang="en-US" dirty="0"/>
              <a:t> led the Confederate troops (South); General </a:t>
            </a:r>
            <a:r>
              <a:rPr lang="en-US" u="sng" dirty="0">
                <a:solidFill>
                  <a:schemeClr val="tx1"/>
                </a:solidFill>
              </a:rPr>
              <a:t>Ulysses S. Grant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led the Union Army (North).</a:t>
            </a:r>
          </a:p>
          <a:p>
            <a:pPr lvl="0"/>
            <a:r>
              <a:rPr lang="en-US" b="1" dirty="0">
                <a:solidFill>
                  <a:schemeClr val="tx1"/>
                </a:solidFill>
              </a:rPr>
              <a:t>Most of the fighting took place in the South.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8243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Civil 	War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6002" r="6002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ADVANTAGES/DISADVANTAGES</a:t>
            </a:r>
            <a:endParaRPr lang="en-US" dirty="0"/>
          </a:p>
          <a:p>
            <a:pPr lvl="0"/>
            <a:r>
              <a:rPr lang="en-US" b="1" u="sng" dirty="0"/>
              <a:t>Southern Advantages</a:t>
            </a:r>
            <a:r>
              <a:rPr lang="en-US" u="sng" dirty="0"/>
              <a:t>: </a:t>
            </a:r>
            <a:r>
              <a:rPr lang="en-US" b="1" dirty="0">
                <a:solidFill>
                  <a:schemeClr val="tx1"/>
                </a:solidFill>
              </a:rPr>
              <a:t>fought a defensive war;</a:t>
            </a:r>
            <a:r>
              <a:rPr lang="en-US" dirty="0"/>
              <a:t> better military leaders</a:t>
            </a:r>
            <a:r>
              <a:rPr lang="en-US" dirty="0" smtClean="0"/>
              <a:t>.</a:t>
            </a:r>
          </a:p>
          <a:p>
            <a:pPr lvl="0"/>
            <a:r>
              <a:rPr lang="en-US" b="1" u="sng" dirty="0" smtClean="0"/>
              <a:t>Northern </a:t>
            </a:r>
            <a:r>
              <a:rPr lang="en-US" b="1" u="sng" dirty="0"/>
              <a:t>Advantages</a:t>
            </a:r>
            <a:r>
              <a:rPr lang="en-US" u="sng" dirty="0"/>
              <a:t>: </a:t>
            </a:r>
            <a:r>
              <a:rPr lang="en-US" dirty="0"/>
              <a:t>larger population; more industrial, better railroads; better equipment; more naval power</a:t>
            </a:r>
            <a:r>
              <a:rPr lang="en-US" dirty="0" smtClean="0"/>
              <a:t>. </a:t>
            </a:r>
            <a:r>
              <a:rPr lang="en-US" b="1" dirty="0" smtClean="0">
                <a:solidFill>
                  <a:srgbClr val="FF0000"/>
                </a:solidFill>
              </a:rPr>
              <a:t>(SELF-SUFFICIENT)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AGRICULTURAL SOUTH V. INDUSTRIAL NORTH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2632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Civil War: The End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4881" b="-34881"/>
          <a:stretch>
            <a:fillRect/>
          </a:stretch>
        </p:blipFill>
        <p:spPr>
          <a:xfrm>
            <a:off x="393482" y="1589930"/>
            <a:ext cx="4560821" cy="499303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2587" y="1770961"/>
            <a:ext cx="3612887" cy="481200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u="sng" dirty="0">
                <a:solidFill>
                  <a:srgbClr val="FF0000"/>
                </a:solidFill>
              </a:rPr>
              <a:t>Gettysburg: </a:t>
            </a:r>
            <a:r>
              <a:rPr lang="en-US" b="1" dirty="0">
                <a:solidFill>
                  <a:schemeClr val="tx1"/>
                </a:solidFill>
              </a:rPr>
              <a:t>turning point in the war</a:t>
            </a:r>
            <a:r>
              <a:rPr lang="en-US" dirty="0"/>
              <a:t>; the furthest the South got into the North; </a:t>
            </a:r>
            <a:r>
              <a:rPr lang="en-US" b="1" dirty="0">
                <a:solidFill>
                  <a:schemeClr val="tx1"/>
                </a:solidFill>
              </a:rPr>
              <a:t>Union army was victorious.</a:t>
            </a:r>
          </a:p>
          <a:p>
            <a:pPr lvl="0"/>
            <a:r>
              <a:rPr lang="en-US" u="sng" dirty="0">
                <a:solidFill>
                  <a:schemeClr val="tx1"/>
                </a:solidFill>
              </a:rPr>
              <a:t>Emancipation Proclamation(1863): </a:t>
            </a:r>
            <a:r>
              <a:rPr lang="en-US" b="1" dirty="0">
                <a:solidFill>
                  <a:schemeClr val="tx1"/>
                </a:solidFill>
              </a:rPr>
              <a:t>Lincoln’s declaration that all slaves were freed in any state still in rebellion against the Union.</a:t>
            </a:r>
          </a:p>
          <a:p>
            <a:r>
              <a:rPr lang="en-US" dirty="0"/>
              <a:t>The war ended in 1865; the Union army used </a:t>
            </a:r>
            <a:r>
              <a:rPr lang="en-US" b="1" dirty="0">
                <a:solidFill>
                  <a:srgbClr val="FF0000"/>
                </a:solidFill>
              </a:rPr>
              <a:t>total warfare </a:t>
            </a:r>
            <a:r>
              <a:rPr lang="en-US" dirty="0"/>
              <a:t>to </a:t>
            </a:r>
            <a:r>
              <a:rPr lang="en-US" b="1" dirty="0">
                <a:solidFill>
                  <a:schemeClr val="tx1"/>
                </a:solidFill>
              </a:rPr>
              <a:t>force General Lee and the Confederacy to surrender.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3614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366</TotalTime>
  <Words>630</Words>
  <Application>Microsoft Macintosh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Capital</vt:lpstr>
      <vt:lpstr>The Gold Rush 1848-1855</vt:lpstr>
      <vt:lpstr>Pre-Civil War</vt:lpstr>
      <vt:lpstr>Pre-Civil War</vt:lpstr>
      <vt:lpstr>Pre-Civil War</vt:lpstr>
      <vt:lpstr>Pre-Civil War</vt:lpstr>
      <vt:lpstr>Pre-Civil War</vt:lpstr>
      <vt:lpstr>The Civil War 1861-1865</vt:lpstr>
      <vt:lpstr>The Civil  War</vt:lpstr>
      <vt:lpstr>The Civil War: The End</vt:lpstr>
    </vt:vector>
  </TitlesOfParts>
  <Company>BSSD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Mrs. Ingold’s Final Exam Review</dc:title>
  <dc:creator>Default BSSD</dc:creator>
  <cp:lastModifiedBy>Default BSSD</cp:lastModifiedBy>
  <cp:revision>62</cp:revision>
  <dcterms:created xsi:type="dcterms:W3CDTF">2011-06-14T18:50:46Z</dcterms:created>
  <dcterms:modified xsi:type="dcterms:W3CDTF">2011-06-14T19:14:27Z</dcterms:modified>
</cp:coreProperties>
</file>