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Stamp Act </a:t>
            </a:r>
            <a:r>
              <a:rPr lang="en-US" dirty="0" smtClean="0"/>
              <a:t>of 1765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115" y="1780789"/>
            <a:ext cx="3522084" cy="474003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Act required all legal documents, permits, commercial contracts, newspapers, wills, pamphlets and playing cards in the colonies to carry a tax stamp.</a:t>
            </a:r>
          </a:p>
          <a:p>
            <a:r>
              <a:rPr lang="en-US" dirty="0" smtClean="0"/>
              <a:t>It was part of an economic program directly affecting colonial policy that was started to </a:t>
            </a:r>
            <a:r>
              <a:rPr lang="en-US" b="1" dirty="0" smtClean="0">
                <a:solidFill>
                  <a:schemeClr val="tx1"/>
                </a:solidFill>
              </a:rPr>
              <a:t>help the British pay their war debts fro</a:t>
            </a:r>
            <a:r>
              <a:rPr lang="en-US" dirty="0" smtClean="0"/>
              <a:t>m the French and Indian War.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632" b="8632"/>
          <a:stretch>
            <a:fillRect/>
          </a:stretch>
        </p:blipFill>
        <p:spPr>
          <a:xfrm>
            <a:off x="248772" y="1780790"/>
            <a:ext cx="4962343" cy="4740038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42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Articles of Confederation </a:t>
            </a:r>
            <a:r>
              <a:rPr lang="en-US" dirty="0" smtClean="0"/>
              <a:t>1781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119" b="-10119"/>
          <a:stretch>
            <a:fillRect/>
          </a:stretch>
        </p:blipFill>
        <p:spPr>
          <a:xfrm>
            <a:off x="401053" y="1760220"/>
            <a:ext cx="4247146" cy="43151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420" y="1760220"/>
            <a:ext cx="3850105" cy="4496201"/>
          </a:xfrm>
        </p:spPr>
        <p:txBody>
          <a:bodyPr/>
          <a:lstStyle/>
          <a:p>
            <a:r>
              <a:rPr lang="en-US" dirty="0" smtClean="0"/>
              <a:t>First governing constitution in the U.S.</a:t>
            </a:r>
          </a:p>
          <a:p>
            <a:r>
              <a:rPr lang="en-US" dirty="0" smtClean="0"/>
              <a:t>Gave too much power to the </a:t>
            </a:r>
            <a:r>
              <a:rPr lang="en-US" b="1" dirty="0" smtClean="0">
                <a:solidFill>
                  <a:srgbClr val="FF0000"/>
                </a:solidFill>
              </a:rPr>
              <a:t>states</a:t>
            </a:r>
          </a:p>
          <a:p>
            <a:r>
              <a:rPr lang="en-US" dirty="0" smtClean="0"/>
              <a:t>Lacked a </a:t>
            </a:r>
            <a:r>
              <a:rPr lang="en-US" b="1" dirty="0" smtClean="0">
                <a:solidFill>
                  <a:srgbClr val="FF0000"/>
                </a:solidFill>
              </a:rPr>
              <a:t>strong central government </a:t>
            </a:r>
            <a:r>
              <a:rPr lang="en-US" dirty="0" smtClean="0"/>
              <a:t>with an executive branch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Congress</a:t>
            </a:r>
            <a:r>
              <a:rPr lang="en-US" dirty="0" smtClean="0"/>
              <a:t> was in control</a:t>
            </a:r>
          </a:p>
          <a:p>
            <a:r>
              <a:rPr lang="en-US" dirty="0" smtClean="0"/>
              <a:t>** </a:t>
            </a:r>
            <a:r>
              <a:rPr lang="en-US" b="1" dirty="0" smtClean="0">
                <a:solidFill>
                  <a:schemeClr val="tx1"/>
                </a:solidFill>
              </a:rPr>
              <a:t>States still had too much power for this first government to work!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2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Colonial Boycotts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645" b="7645"/>
          <a:stretch>
            <a:fillRect/>
          </a:stretch>
        </p:blipFill>
        <p:spPr>
          <a:xfrm>
            <a:off x="405891" y="1806977"/>
            <a:ext cx="4661198" cy="47269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927" y="1806977"/>
            <a:ext cx="3522086" cy="47269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colonists refused to </a:t>
            </a:r>
            <a:r>
              <a:rPr lang="en-US" b="1" dirty="0" smtClean="0">
                <a:solidFill>
                  <a:srgbClr val="FF0000"/>
                </a:solidFill>
              </a:rPr>
              <a:t>import </a:t>
            </a:r>
            <a:r>
              <a:rPr lang="en-US" dirty="0" smtClean="0"/>
              <a:t>any British goods right before the Revolutionary War began.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American colonists responded to Parliament’s Acts with organized protest.</a:t>
            </a:r>
          </a:p>
          <a:p>
            <a:r>
              <a:rPr lang="en-US" dirty="0" smtClean="0"/>
              <a:t>Throughout the colonies a network of secret organizations known as the </a:t>
            </a:r>
            <a:r>
              <a:rPr lang="en-US" b="1" dirty="0" smtClean="0">
                <a:solidFill>
                  <a:srgbClr val="FF0000"/>
                </a:solidFill>
              </a:rPr>
              <a:t>Sons of Liberty </a:t>
            </a:r>
            <a:r>
              <a:rPr lang="en-US" dirty="0" smtClean="0"/>
              <a:t>were created, </a:t>
            </a:r>
            <a:r>
              <a:rPr lang="en-US" b="1" dirty="0" smtClean="0">
                <a:solidFill>
                  <a:schemeClr val="tx1"/>
                </a:solidFill>
              </a:rPr>
              <a:t>aimed at intimidating the stamp agents who collected Parliament’s taxes.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Boycott: Part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689130"/>
            <a:ext cx="4202839" cy="4910263"/>
          </a:xfrm>
        </p:spPr>
        <p:txBody>
          <a:bodyPr>
            <a:normAutofit/>
          </a:bodyPr>
          <a:lstStyle/>
          <a:p>
            <a:r>
              <a:rPr lang="en-US" dirty="0" smtClean="0"/>
              <a:t>Before the Stamp Act could even take effect, all appointed stamp agents in the colonies had resigned.</a:t>
            </a:r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The Stamp Act Congress passed a “Declaration of Rights and Grievances”, which claimed that American colonists were equal to all other British citizens, protested taxation without representation, and stated that , without </a:t>
            </a:r>
            <a:r>
              <a:rPr lang="en-US" b="1" dirty="0" smtClean="0">
                <a:solidFill>
                  <a:srgbClr val="FF0000"/>
                </a:solidFill>
              </a:rPr>
              <a:t>colonial representation </a:t>
            </a:r>
            <a:r>
              <a:rPr lang="en-US" b="1" dirty="0" smtClean="0">
                <a:solidFill>
                  <a:schemeClr val="tx1"/>
                </a:solidFill>
              </a:rPr>
              <a:t>in Parliament, Parliament could not tax the colonists.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041" r="20041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93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Boston Massacre 1770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769" r="8769"/>
          <a:stretch>
            <a:fillRect/>
          </a:stretch>
        </p:blipFill>
        <p:spPr>
          <a:xfrm>
            <a:off x="520407" y="1886008"/>
            <a:ext cx="4077648" cy="44907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76036"/>
            <a:ext cx="4124280" cy="48447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arrival of troops in Boston provoked conflict between citizens and soldiers.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On March 5, a group of soldiers surrounded by an unfriendly crowd opened fire, killing 3 Americans and fatally wounding 2 more. </a:t>
            </a:r>
          </a:p>
          <a:p>
            <a:r>
              <a:rPr lang="en-US" dirty="0" smtClean="0"/>
              <a:t>A violent uprising was avoided only with the </a:t>
            </a:r>
            <a:r>
              <a:rPr lang="en-US" dirty="0" err="1" smtClean="0"/>
              <a:t>withdrawl</a:t>
            </a:r>
            <a:r>
              <a:rPr lang="en-US" dirty="0" smtClean="0"/>
              <a:t> of troops to islands in the harbor.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soldiers were tried for murder, but convicted only of lesser crimes</a:t>
            </a:r>
          </a:p>
          <a:p>
            <a:r>
              <a:rPr lang="en-US" dirty="0" smtClean="0"/>
              <a:t>This was noted by patriot John Adams, who was their lawyer.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59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Tea</a:t>
            </a:r>
            <a:r>
              <a:rPr lang="en-US" dirty="0" smtClean="0"/>
              <a:t> Act/</a:t>
            </a:r>
            <a:r>
              <a:rPr lang="en-US" b="1" dirty="0" smtClean="0">
                <a:solidFill>
                  <a:srgbClr val="FF0000"/>
                </a:solidFill>
              </a:rPr>
              <a:t>Boston Tea </a:t>
            </a:r>
            <a:r>
              <a:rPr lang="en-US" dirty="0" smtClean="0"/>
              <a:t>Party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965" r="13965"/>
          <a:stretch>
            <a:fillRect/>
          </a:stretch>
        </p:blipFill>
        <p:spPr>
          <a:xfrm>
            <a:off x="340424" y="1754601"/>
            <a:ext cx="4307773" cy="481860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902" y="1754601"/>
            <a:ext cx="3561365" cy="4818604"/>
          </a:xfrm>
        </p:spPr>
        <p:txBody>
          <a:bodyPr>
            <a:normAutofit/>
          </a:bodyPr>
          <a:lstStyle/>
          <a:p>
            <a:r>
              <a:rPr lang="en-US" dirty="0" smtClean="0"/>
              <a:t>When British tea ships arrived in Boston Harbor, </a:t>
            </a:r>
            <a:r>
              <a:rPr lang="en-US" b="1" dirty="0" smtClean="0">
                <a:solidFill>
                  <a:schemeClr val="tx1"/>
                </a:solidFill>
              </a:rPr>
              <a:t>many citizens wanted the tea sent back to England without payment of any taxes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royal governor insisted on payment of all taxes.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On December 16, a group of men disguised as Indians boarded the ships and dumped the tea into the harbor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93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Independence</a:t>
            </a:r>
            <a:br>
              <a:rPr lang="en-US" dirty="0" smtClean="0"/>
            </a:br>
            <a:r>
              <a:rPr lang="en-US" dirty="0" smtClean="0"/>
              <a:t>July 4, 1776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471" b="2471"/>
          <a:stretch>
            <a:fillRect/>
          </a:stretch>
        </p:blipFill>
        <p:spPr>
          <a:xfrm>
            <a:off x="288052" y="1846259"/>
            <a:ext cx="4360147" cy="45758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02224"/>
            <a:ext cx="4189746" cy="4884075"/>
          </a:xfrm>
        </p:spPr>
        <p:txBody>
          <a:bodyPr>
            <a:normAutofit/>
          </a:bodyPr>
          <a:lstStyle/>
          <a:p>
            <a:r>
              <a:rPr lang="en-US" dirty="0" smtClean="0"/>
              <a:t>Declared reasons for American independence from Britain and showed the colonies were united.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Thomas Jefferson </a:t>
            </a:r>
            <a:r>
              <a:rPr lang="en-US" dirty="0" smtClean="0"/>
              <a:t>was a major author.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Stated that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chemeClr val="tx1"/>
                </a:solidFill>
              </a:rPr>
              <a:t>all men are created equal”.</a:t>
            </a:r>
          </a:p>
          <a:p>
            <a:r>
              <a:rPr lang="en-US" dirty="0" smtClean="0"/>
              <a:t>States that a nation </a:t>
            </a:r>
            <a:r>
              <a:rPr lang="en-US" b="1" dirty="0" smtClean="0">
                <a:solidFill>
                  <a:srgbClr val="FF0000"/>
                </a:solidFill>
              </a:rPr>
              <a:t>can revolt </a:t>
            </a:r>
            <a:r>
              <a:rPr lang="en-US" b="1" dirty="0" smtClean="0">
                <a:solidFill>
                  <a:schemeClr val="tx1"/>
                </a:solidFill>
              </a:rPr>
              <a:t>against its government if their natural rights of “Life. Liberty and the pursuit of Happiness” are being denied.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0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Revolution           (1775-1783)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690" y="1754600"/>
            <a:ext cx="3980347" cy="47924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shots were fired at </a:t>
            </a:r>
            <a:r>
              <a:rPr lang="en-US" b="1" dirty="0" smtClean="0">
                <a:solidFill>
                  <a:srgbClr val="FF0000"/>
                </a:solidFill>
              </a:rPr>
              <a:t>Lexington</a:t>
            </a:r>
            <a:r>
              <a:rPr lang="en-US" dirty="0" smtClean="0"/>
              <a:t> and Concord.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George Washington</a:t>
            </a:r>
            <a:r>
              <a:rPr lang="en-US" dirty="0" smtClean="0"/>
              <a:t> was the colonial commander-in-chief.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Patriots </a:t>
            </a:r>
            <a:r>
              <a:rPr lang="en-US" b="1" i="1" dirty="0" smtClean="0">
                <a:solidFill>
                  <a:schemeClr val="tx1"/>
                </a:solidFill>
              </a:rPr>
              <a:t>were colonists who wanted to break away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Loyalists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were the colonists who remained loyal to the British crown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Battle of Saratoga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war’s turning point with a colonial victory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France</a:t>
            </a:r>
            <a:r>
              <a:rPr lang="en-US" dirty="0" smtClean="0"/>
              <a:t> and the 13 colonies became allies against the British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1197" r="21197"/>
          <a:stretch>
            <a:fillRect/>
          </a:stretch>
        </p:blipFill>
        <p:spPr>
          <a:xfrm>
            <a:off x="233636" y="1754600"/>
            <a:ext cx="4637054" cy="4661476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1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and Second Continental Congress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207" r="18207"/>
          <a:stretch>
            <a:fillRect/>
          </a:stretch>
        </p:blipFill>
        <p:spPr>
          <a:xfrm>
            <a:off x="285571" y="1754600"/>
            <a:ext cx="4362628" cy="4478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54600"/>
            <a:ext cx="4163560" cy="48578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Twelve of the thirteen colonies sent a total of 56 delegates to the First Continental Congress.</a:t>
            </a:r>
          </a:p>
          <a:p>
            <a:r>
              <a:rPr lang="en-US" dirty="0" smtClean="0"/>
              <a:t>Only </a:t>
            </a:r>
            <a:r>
              <a:rPr lang="en-US" b="1" dirty="0" smtClean="0">
                <a:solidFill>
                  <a:schemeClr val="tx1"/>
                </a:solidFill>
              </a:rPr>
              <a:t>Georgia </a:t>
            </a:r>
            <a:r>
              <a:rPr lang="en-US" dirty="0" smtClean="0"/>
              <a:t>was not represented.</a:t>
            </a:r>
          </a:p>
          <a:p>
            <a:r>
              <a:rPr lang="en-US" dirty="0" smtClean="0"/>
              <a:t>One accomplishment of the Congress was the </a:t>
            </a:r>
            <a:r>
              <a:rPr lang="en-US" b="1" i="1" dirty="0" smtClean="0">
                <a:solidFill>
                  <a:schemeClr val="tx1"/>
                </a:solidFill>
              </a:rPr>
              <a:t>Association of 1774,</a:t>
            </a:r>
            <a:r>
              <a:rPr lang="en-US" dirty="0" smtClean="0"/>
              <a:t> which urged all colonists to avoid British goods, and to form committees to enforce this ban.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Second Continental Congress convened in Philadelphia on May 10,1774.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John Hancock </a:t>
            </a:r>
            <a:r>
              <a:rPr lang="en-US" dirty="0" smtClean="0"/>
              <a:t>was elected president of Congress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08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Treaty of Paris 1783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56" r="15956"/>
          <a:stretch>
            <a:fillRect/>
          </a:stretch>
        </p:blipFill>
        <p:spPr>
          <a:xfrm>
            <a:off x="521369" y="1751264"/>
            <a:ext cx="4340725" cy="4324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789" y="1751264"/>
            <a:ext cx="3743158" cy="43240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Ended the American Revolution.</a:t>
            </a:r>
          </a:p>
          <a:p>
            <a:r>
              <a:rPr lang="en-US" dirty="0" smtClean="0"/>
              <a:t>Its terms called for </a:t>
            </a:r>
            <a:r>
              <a:rPr lang="en-US" b="1" dirty="0" smtClean="0">
                <a:solidFill>
                  <a:schemeClr val="tx1"/>
                </a:solidFill>
              </a:rPr>
              <a:t>Great Britain to recognize American independence </a:t>
            </a:r>
            <a:r>
              <a:rPr lang="en-US" dirty="0" smtClean="0"/>
              <a:t>and provide for the evacuation of British troops.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Great Britain also gave up its territory between the Mississippi River and the Alleghany Mountains, doubling the size of the new nation.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88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228</TotalTime>
  <Words>650</Words>
  <Application>Microsoft Macintosh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Stamp Act of 1765</vt:lpstr>
      <vt:lpstr>Colonial Boycotts</vt:lpstr>
      <vt:lpstr>Colonial Boycott: Part 2</vt:lpstr>
      <vt:lpstr>Boston Massacre 1770</vt:lpstr>
      <vt:lpstr>Tea Act/Boston Tea Party</vt:lpstr>
      <vt:lpstr>Declaration of Independence July 4, 1776</vt:lpstr>
      <vt:lpstr>American Revolution           (1775-1783)</vt:lpstr>
      <vt:lpstr>First and Second Continental Congress</vt:lpstr>
      <vt:lpstr>Treaty of Paris 1783</vt:lpstr>
      <vt:lpstr>Articles of Confederation 1781</vt:lpstr>
    </vt:vector>
  </TitlesOfParts>
  <Company>BSSD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47</cp:revision>
  <dcterms:created xsi:type="dcterms:W3CDTF">2011-06-10T16:16:57Z</dcterms:created>
  <dcterms:modified xsi:type="dcterms:W3CDTF">2011-06-10T16:17:26Z</dcterms:modified>
</cp:coreProperties>
</file>