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13.xml" ContentType="application/vnd.openxmlformats-officedocument.presentationml.slideLayout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3" r:id="rId1"/>
  </p:sldMasterIdLst>
  <p:sldIdLst>
    <p:sldId id="282" r:id="rId2"/>
    <p:sldId id="283" r:id="rId3"/>
    <p:sldId id="284" r:id="rId4"/>
    <p:sldId id="286" r:id="rId5"/>
    <p:sldId id="285" r:id="rId6"/>
    <p:sldId id="287" r:id="rId7"/>
    <p:sldId id="288" r:id="rId8"/>
    <p:sldId id="289" r:id="rId9"/>
    <p:sldId id="29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3BC8A16-B884-4444-8591-572EAE49A12D}" type="datetimeFigureOut">
              <a:rPr lang="en-US" smtClean="0"/>
              <a:pPr/>
              <a:t>6/10/11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C31B3D6-CFCE-3C4C-A0FC-BC8C0D76A9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Revolution           (1775-1783)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0690" y="1754600"/>
            <a:ext cx="3980347" cy="479241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First shots were fired at </a:t>
            </a:r>
            <a:r>
              <a:rPr lang="en-US" b="1" dirty="0" smtClean="0">
                <a:solidFill>
                  <a:srgbClr val="FF0000"/>
                </a:solidFill>
              </a:rPr>
              <a:t>Lexington</a:t>
            </a:r>
            <a:r>
              <a:rPr lang="en-US" dirty="0" smtClean="0"/>
              <a:t> and Concord.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George Washington</a:t>
            </a:r>
            <a:r>
              <a:rPr lang="en-US" dirty="0" smtClean="0"/>
              <a:t> was the colonial commander-in-chief.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Patriots </a:t>
            </a:r>
            <a:r>
              <a:rPr lang="en-US" b="1" i="1" dirty="0" smtClean="0">
                <a:solidFill>
                  <a:schemeClr val="tx1"/>
                </a:solidFill>
              </a:rPr>
              <a:t>were colonists who wanted to break away </a:t>
            </a:r>
            <a:r>
              <a:rPr lang="en-US" dirty="0" smtClean="0"/>
              <a:t>and the </a:t>
            </a:r>
            <a:r>
              <a:rPr lang="en-US" b="1" dirty="0" smtClean="0">
                <a:solidFill>
                  <a:srgbClr val="FF0000"/>
                </a:solidFill>
              </a:rPr>
              <a:t>Loyalists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were the colonists who remained loyal to the British crown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Battle of Saratoga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war’s turning point with a colonial victory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France</a:t>
            </a:r>
            <a:r>
              <a:rPr lang="en-US" dirty="0" smtClean="0"/>
              <a:t> and the 13 colonies became allies against the British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1197" r="21197"/>
          <a:stretch>
            <a:fillRect/>
          </a:stretch>
        </p:blipFill>
        <p:spPr>
          <a:xfrm>
            <a:off x="233636" y="1754600"/>
            <a:ext cx="4637054" cy="4661476"/>
          </a:xfr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10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First and Second Continental Congress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8207" r="18207"/>
          <a:stretch>
            <a:fillRect/>
          </a:stretch>
        </p:blipFill>
        <p:spPr>
          <a:xfrm>
            <a:off x="285571" y="1754600"/>
            <a:ext cx="4362628" cy="447816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54600"/>
            <a:ext cx="4163560" cy="485788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Twelve of the thirteen colonies sent a total of 56 delegates to the First Continental Congress.</a:t>
            </a:r>
          </a:p>
          <a:p>
            <a:r>
              <a:rPr lang="en-US" dirty="0" smtClean="0"/>
              <a:t>Only </a:t>
            </a:r>
            <a:r>
              <a:rPr lang="en-US" b="1" dirty="0" smtClean="0">
                <a:solidFill>
                  <a:schemeClr val="tx1"/>
                </a:solidFill>
              </a:rPr>
              <a:t>Georgia </a:t>
            </a:r>
            <a:r>
              <a:rPr lang="en-US" dirty="0" smtClean="0"/>
              <a:t>was not represented.</a:t>
            </a:r>
          </a:p>
          <a:p>
            <a:r>
              <a:rPr lang="en-US" dirty="0" smtClean="0"/>
              <a:t>One accomplishment of the Congress was the </a:t>
            </a:r>
            <a:r>
              <a:rPr lang="en-US" b="1" i="1" dirty="0" smtClean="0">
                <a:solidFill>
                  <a:schemeClr val="tx1"/>
                </a:solidFill>
              </a:rPr>
              <a:t>Association of 1774,</a:t>
            </a:r>
            <a:r>
              <a:rPr lang="en-US" dirty="0" smtClean="0"/>
              <a:t> which urged all colonists to avoid British goods, and to form committees to enforce this ban.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The Second Continental Congress convened in Philadelphia on May 10,1774.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John Hancock </a:t>
            </a:r>
            <a:r>
              <a:rPr lang="en-US" dirty="0" smtClean="0"/>
              <a:t>was elected president of Congress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087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Treaty of Paris 1783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5956" r="15956"/>
          <a:stretch>
            <a:fillRect/>
          </a:stretch>
        </p:blipFill>
        <p:spPr>
          <a:xfrm>
            <a:off x="521369" y="1751264"/>
            <a:ext cx="4340725" cy="43241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9789" y="1751264"/>
            <a:ext cx="3743158" cy="4324099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Ended the American Revolution.</a:t>
            </a:r>
          </a:p>
          <a:p>
            <a:r>
              <a:rPr lang="en-US" dirty="0" smtClean="0"/>
              <a:t>Its terms called for </a:t>
            </a:r>
            <a:r>
              <a:rPr lang="en-US" b="1" dirty="0" smtClean="0">
                <a:solidFill>
                  <a:schemeClr val="tx1"/>
                </a:solidFill>
              </a:rPr>
              <a:t>Great Britain to recognize American independence </a:t>
            </a:r>
            <a:r>
              <a:rPr lang="en-US" dirty="0" smtClean="0"/>
              <a:t>and provide for the evacuation of British troops.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Great Britain also gave up its territory between the Mississippi River and the Alleghany Mountains, doubling the size of the new nation.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889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Articles of Confederation </a:t>
            </a:r>
            <a:r>
              <a:rPr lang="en-US" dirty="0" smtClean="0"/>
              <a:t>1781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0119" b="-10119"/>
          <a:stretch>
            <a:fillRect/>
          </a:stretch>
        </p:blipFill>
        <p:spPr>
          <a:xfrm>
            <a:off x="401053" y="1760220"/>
            <a:ext cx="4247146" cy="431514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420" y="1760220"/>
            <a:ext cx="3850105" cy="4496201"/>
          </a:xfrm>
        </p:spPr>
        <p:txBody>
          <a:bodyPr/>
          <a:lstStyle/>
          <a:p>
            <a:r>
              <a:rPr lang="en-US" dirty="0" smtClean="0"/>
              <a:t>First governing constitution in the U.S.</a:t>
            </a:r>
          </a:p>
          <a:p>
            <a:r>
              <a:rPr lang="en-US" dirty="0" smtClean="0"/>
              <a:t>Gave too much power to the </a:t>
            </a:r>
            <a:r>
              <a:rPr lang="en-US" b="1" dirty="0" smtClean="0">
                <a:solidFill>
                  <a:srgbClr val="FF0000"/>
                </a:solidFill>
              </a:rPr>
              <a:t>states</a:t>
            </a:r>
          </a:p>
          <a:p>
            <a:r>
              <a:rPr lang="en-US" dirty="0" smtClean="0"/>
              <a:t>Lacked a </a:t>
            </a:r>
            <a:r>
              <a:rPr lang="en-US" b="1" dirty="0" smtClean="0">
                <a:solidFill>
                  <a:srgbClr val="FF0000"/>
                </a:solidFill>
              </a:rPr>
              <a:t>strong central government </a:t>
            </a:r>
            <a:r>
              <a:rPr lang="en-US" dirty="0" smtClean="0"/>
              <a:t>with an executive branch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Congress</a:t>
            </a:r>
            <a:r>
              <a:rPr lang="en-US" dirty="0" smtClean="0"/>
              <a:t> was in control</a:t>
            </a:r>
          </a:p>
          <a:p>
            <a:r>
              <a:rPr lang="en-US" dirty="0" smtClean="0"/>
              <a:t>** </a:t>
            </a:r>
            <a:r>
              <a:rPr lang="en-US" b="1" dirty="0" smtClean="0">
                <a:solidFill>
                  <a:schemeClr val="tx1"/>
                </a:solidFill>
              </a:rPr>
              <a:t>States still had too much power for this first government to work!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289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44157"/>
            <a:ext cx="7345362" cy="19037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Federalists vs. Anti-</a:t>
            </a:r>
            <a:r>
              <a:rPr lang="en-US" dirty="0" err="1" smtClean="0"/>
              <a:t>Federalitsts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2931" b="-22931"/>
          <a:stretch>
            <a:fillRect/>
          </a:stretch>
        </p:blipFill>
        <p:spPr>
          <a:xfrm>
            <a:off x="320842" y="1737895"/>
            <a:ext cx="4785895" cy="460735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6736" y="1737896"/>
            <a:ext cx="3649579" cy="460735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Federalists:  </a:t>
            </a:r>
            <a:r>
              <a:rPr lang="en-US" dirty="0" smtClean="0"/>
              <a:t>support </a:t>
            </a:r>
            <a:r>
              <a:rPr lang="en-US" dirty="0" smtClean="0">
                <a:solidFill>
                  <a:schemeClr val="tx1"/>
                </a:solidFill>
              </a:rPr>
              <a:t>separation of powers </a:t>
            </a:r>
            <a:r>
              <a:rPr lang="en-US" dirty="0" smtClean="0"/>
              <a:t>within </a:t>
            </a:r>
            <a:r>
              <a:rPr lang="en-US" b="1" dirty="0" smtClean="0">
                <a:solidFill>
                  <a:schemeClr val="tx1"/>
                </a:solidFill>
              </a:rPr>
              <a:t>a strong central government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Anti-Federalists: </a:t>
            </a:r>
            <a:r>
              <a:rPr lang="en-US" dirty="0" smtClean="0"/>
              <a:t>believed in a bill of rights with more power to </a:t>
            </a:r>
            <a:r>
              <a:rPr lang="en-US" b="1" dirty="0" smtClean="0">
                <a:solidFill>
                  <a:schemeClr val="tx1"/>
                </a:solidFill>
              </a:rPr>
              <a:t>the state governments. </a:t>
            </a:r>
            <a:r>
              <a:rPr lang="en-US" dirty="0" smtClean="0"/>
              <a:t>Against very strong central government.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342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-454525"/>
            <a:ext cx="7345362" cy="20721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Constitutional Convention 1787/U.S. Constitution 1788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0840" r="20840"/>
          <a:stretch>
            <a:fillRect/>
          </a:stretch>
        </p:blipFill>
        <p:spPr>
          <a:xfrm>
            <a:off x="267368" y="1784788"/>
            <a:ext cx="4380831" cy="447133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9368" y="1784788"/>
            <a:ext cx="4010527" cy="447133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Democracy: </a:t>
            </a:r>
            <a:r>
              <a:rPr lang="en-US" dirty="0" smtClean="0"/>
              <a:t>Power comes from the consent of </a:t>
            </a:r>
            <a:r>
              <a:rPr lang="en-US" b="1" dirty="0" smtClean="0">
                <a:solidFill>
                  <a:srgbClr val="FF0000"/>
                </a:solidFill>
              </a:rPr>
              <a:t>the governed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Federalism: </a:t>
            </a:r>
            <a:r>
              <a:rPr lang="en-US" dirty="0" smtClean="0"/>
              <a:t>The system in which the power to govern is shared between the </a:t>
            </a:r>
            <a:r>
              <a:rPr lang="en-US" b="1" dirty="0" smtClean="0">
                <a:solidFill>
                  <a:srgbClr val="FF0000"/>
                </a:solidFill>
              </a:rPr>
              <a:t>national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state</a:t>
            </a:r>
            <a:r>
              <a:rPr lang="en-US" dirty="0" smtClean="0"/>
              <a:t> governments.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States Rights</a:t>
            </a:r>
            <a:r>
              <a:rPr lang="en-US" dirty="0" smtClean="0"/>
              <a:t>: powers given to the states that are not held by the federal government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765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Constitutional Convention 1787/U.S. Constitution 1788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6105" y="1784788"/>
            <a:ext cx="3957053" cy="44713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PART 2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Separation of Powers: </a:t>
            </a:r>
            <a:r>
              <a:rPr lang="en-US" dirty="0" smtClean="0"/>
              <a:t>each </a:t>
            </a:r>
            <a:r>
              <a:rPr lang="en-US" b="1" dirty="0" smtClean="0">
                <a:solidFill>
                  <a:srgbClr val="FF0000"/>
                </a:solidFill>
              </a:rPr>
              <a:t>branch of governme</a:t>
            </a:r>
            <a:r>
              <a:rPr lang="en-US" dirty="0" smtClean="0"/>
              <a:t>nt has specific roles.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Checks and Balances: </a:t>
            </a:r>
            <a:r>
              <a:rPr lang="en-US" dirty="0" smtClean="0"/>
              <a:t>prevents one branch from abusing its </a:t>
            </a:r>
            <a:r>
              <a:rPr lang="en-US" b="1" dirty="0" smtClean="0">
                <a:solidFill>
                  <a:srgbClr val="FF0000"/>
                </a:solidFill>
              </a:rPr>
              <a:t>power.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Amendments/Elastic Clause: </a:t>
            </a:r>
            <a:r>
              <a:rPr lang="en-US" dirty="0" smtClean="0"/>
              <a:t>ability to change the </a:t>
            </a:r>
            <a:r>
              <a:rPr lang="en-US" b="1" dirty="0" smtClean="0">
                <a:solidFill>
                  <a:srgbClr val="FF0000"/>
                </a:solidFill>
              </a:rPr>
              <a:t>constitution </a:t>
            </a:r>
            <a:r>
              <a:rPr lang="en-US" dirty="0" smtClean="0"/>
              <a:t>with the changing times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rcRect l="20840" r="20840"/>
          <a:stretch>
            <a:fillRect/>
          </a:stretch>
        </p:blipFill>
        <p:spPr>
          <a:xfrm>
            <a:off x="267368" y="1784788"/>
            <a:ext cx="4380831" cy="447133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510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Constitutional Convention 1787</a:t>
            </a:r>
            <a:r>
              <a:rPr lang="en-US" sz="4000" dirty="0" smtClean="0"/>
              <a:t>/COMPROMISES and BILLS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3421" b="-23421"/>
          <a:stretch>
            <a:fillRect/>
          </a:stretch>
        </p:blipFill>
        <p:spPr>
          <a:xfrm>
            <a:off x="561474" y="2147888"/>
            <a:ext cx="3904797" cy="430042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84422"/>
            <a:ext cx="4215064" cy="4866104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3/5</a:t>
            </a:r>
            <a:r>
              <a:rPr lang="en-US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’s Compromise: </a:t>
            </a:r>
            <a:r>
              <a:rPr lang="en-US" dirty="0" smtClean="0"/>
              <a:t>Three-</a:t>
            </a:r>
            <a:r>
              <a:rPr lang="en-US" dirty="0" err="1" smtClean="0"/>
              <a:t>fifiths</a:t>
            </a:r>
            <a:r>
              <a:rPr lang="en-US" dirty="0" smtClean="0"/>
              <a:t> of the population </a:t>
            </a:r>
            <a:r>
              <a:rPr lang="en-US" b="1" dirty="0" smtClean="0">
                <a:solidFill>
                  <a:srgbClr val="FF0000"/>
                </a:solidFill>
              </a:rPr>
              <a:t>of slaves </a:t>
            </a:r>
            <a:r>
              <a:rPr lang="en-US" dirty="0" smtClean="0"/>
              <a:t>would be counted regarding both the distribution of taxes and the apportionment of the members of the U.S. House of </a:t>
            </a:r>
            <a:r>
              <a:rPr lang="en-US" b="1" dirty="0" smtClean="0">
                <a:solidFill>
                  <a:srgbClr val="FF0000"/>
                </a:solidFill>
              </a:rPr>
              <a:t>Representatives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Great Compromise</a:t>
            </a:r>
            <a:r>
              <a:rPr lang="en-US" dirty="0" smtClean="0"/>
              <a:t>: created </a:t>
            </a:r>
            <a:r>
              <a:rPr lang="en-US" b="1" dirty="0" smtClean="0">
                <a:solidFill>
                  <a:srgbClr val="FF0000"/>
                </a:solidFill>
              </a:rPr>
              <a:t>two house legislature</a:t>
            </a:r>
            <a:r>
              <a:rPr lang="en-US" dirty="0" smtClean="0"/>
              <a:t> with Congress and the House of Representatives.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Bill of Rights</a:t>
            </a:r>
            <a:r>
              <a:rPr lang="en-US" dirty="0" smtClean="0"/>
              <a:t>: first </a:t>
            </a:r>
            <a:r>
              <a:rPr lang="en-US" b="1" dirty="0" smtClean="0">
                <a:solidFill>
                  <a:srgbClr val="FF0000"/>
                </a:solidFill>
              </a:rPr>
              <a:t>ten amendments</a:t>
            </a:r>
            <a:r>
              <a:rPr lang="en-US" dirty="0" smtClean="0"/>
              <a:t> to the Constitution; protect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individual rights. </a:t>
            </a:r>
            <a:r>
              <a:rPr lang="en-US" dirty="0" smtClean="0"/>
              <a:t>This was added to make states and the states and anti-federalists happy.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094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York State Government </a:t>
            </a:r>
            <a:r>
              <a:rPr lang="en-US" dirty="0" err="1" smtClean="0"/>
              <a:t>vs</a:t>
            </a:r>
            <a:r>
              <a:rPr lang="en-US" dirty="0" smtClean="0"/>
              <a:t> U.S. Federal Government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7292" b="-37292"/>
          <a:stretch>
            <a:fillRect/>
          </a:stretch>
        </p:blipFill>
        <p:spPr>
          <a:xfrm>
            <a:off x="387684" y="1584008"/>
            <a:ext cx="4545263" cy="49798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6841" y="1764632"/>
            <a:ext cx="3649580" cy="4665579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Electoral College: </a:t>
            </a:r>
            <a:r>
              <a:rPr lang="en-US" dirty="0" smtClean="0"/>
              <a:t>Made of </a:t>
            </a:r>
            <a:r>
              <a:rPr lang="en-US" b="1" dirty="0" smtClean="0">
                <a:solidFill>
                  <a:srgbClr val="FF0000"/>
                </a:solidFill>
              </a:rPr>
              <a:t>538 </a:t>
            </a:r>
            <a:r>
              <a:rPr lang="en-US" dirty="0" smtClean="0"/>
              <a:t>electors/representatives </a:t>
            </a:r>
            <a:r>
              <a:rPr lang="en-US" b="1" dirty="0" smtClean="0">
                <a:solidFill>
                  <a:schemeClr val="tx1"/>
                </a:solidFill>
              </a:rPr>
              <a:t>who select the president and vice-president every 4 year</a:t>
            </a:r>
            <a:r>
              <a:rPr lang="en-US" dirty="0" smtClean="0"/>
              <a:t>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Executive Branch: </a:t>
            </a:r>
            <a:r>
              <a:rPr lang="en-US" dirty="0" smtClean="0"/>
              <a:t>NY Governor/U.S. President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Legislative Branch</a:t>
            </a:r>
            <a:r>
              <a:rPr lang="en-US" dirty="0" smtClean="0"/>
              <a:t>: NY State </a:t>
            </a:r>
            <a:r>
              <a:rPr lang="en-US" b="1" dirty="0" smtClean="0">
                <a:solidFill>
                  <a:srgbClr val="FF0000"/>
                </a:solidFill>
              </a:rPr>
              <a:t>Assembly</a:t>
            </a:r>
            <a:r>
              <a:rPr lang="en-US" dirty="0" smtClean="0"/>
              <a:t>(state senators and assemblymen)/ U.S</a:t>
            </a:r>
            <a:r>
              <a:rPr lang="en-US" b="1" dirty="0" smtClean="0">
                <a:solidFill>
                  <a:srgbClr val="FF0000"/>
                </a:solidFill>
              </a:rPr>
              <a:t>. Congress </a:t>
            </a:r>
            <a:r>
              <a:rPr lang="en-US" dirty="0" smtClean="0"/>
              <a:t>(House and Senate)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Judicial Branch: </a:t>
            </a:r>
            <a:r>
              <a:rPr lang="en-US" dirty="0" smtClean="0"/>
              <a:t>NY State Supreme Court/ Federal U.S.  Supreme Court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99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227</TotalTime>
  <Words>566</Words>
  <Application>Microsoft Macintosh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Capital</vt:lpstr>
      <vt:lpstr>American Revolution           (1775-1783)</vt:lpstr>
      <vt:lpstr>First and Second Continental Congress</vt:lpstr>
      <vt:lpstr>Treaty of Paris 1783</vt:lpstr>
      <vt:lpstr>Articles of Confederation 1781</vt:lpstr>
      <vt:lpstr>Federalists vs. Anti-Federalitsts </vt:lpstr>
      <vt:lpstr> Constitutional Convention 1787/U.S. Constitution 1788</vt:lpstr>
      <vt:lpstr>Constitutional Convention 1787/U.S. Constitution 1788</vt:lpstr>
      <vt:lpstr>Constitutional Convention 1787/COMPROMISES and BILLS</vt:lpstr>
      <vt:lpstr>New York State Government vs U.S. Federal Government</vt:lpstr>
    </vt:vector>
  </TitlesOfParts>
  <Company>BSSD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Ingold’s Final Exam Review</dc:title>
  <dc:creator>Default BSSD</dc:creator>
  <cp:lastModifiedBy>Default BSSD</cp:lastModifiedBy>
  <cp:revision>46</cp:revision>
  <dcterms:created xsi:type="dcterms:W3CDTF">2011-06-10T16:18:41Z</dcterms:created>
  <dcterms:modified xsi:type="dcterms:W3CDTF">2011-06-10T16:20:18Z</dcterms:modified>
</cp:coreProperties>
</file>