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25.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media/audio1.bin" ContentType="audio/unknown"/>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9" r:id="rId1"/>
  </p:sldMasterIdLst>
  <p:notesMasterIdLst>
    <p:notesMasterId r:id="rId27"/>
  </p:notesMasterIdLst>
  <p:handoutMasterIdLst>
    <p:handoutMasterId r:id="rId28"/>
  </p:handoutMasterIdLst>
  <p:sldIdLst>
    <p:sldId id="279" r:id="rId2"/>
    <p:sldId id="280" r:id="rId3"/>
    <p:sldId id="256" r:id="rId4"/>
    <p:sldId id="257" r:id="rId5"/>
    <p:sldId id="258" r:id="rId6"/>
    <p:sldId id="259" r:id="rId7"/>
    <p:sldId id="260" r:id="rId8"/>
    <p:sldId id="261" r:id="rId9"/>
    <p:sldId id="262" r:id="rId10"/>
    <p:sldId id="263" r:id="rId11"/>
    <p:sldId id="264" r:id="rId12"/>
    <p:sldId id="265" r:id="rId13"/>
    <p:sldId id="266" r:id="rId14"/>
    <p:sldId id="267" r:id="rId15"/>
    <p:sldId id="270" r:id="rId16"/>
    <p:sldId id="268" r:id="rId17"/>
    <p:sldId id="269" r:id="rId18"/>
    <p:sldId id="271" r:id="rId19"/>
    <p:sldId id="272" r:id="rId20"/>
    <p:sldId id="273" r:id="rId21"/>
    <p:sldId id="274" r:id="rId22"/>
    <p:sldId id="275" r:id="rId23"/>
    <p:sldId id="276" r:id="rId24"/>
    <p:sldId id="277" r:id="rId25"/>
    <p:sldId id="278" r:id="rId26"/>
  </p:sldIdLst>
  <p:sldSz cx="9144000" cy="6858000" type="screen4x3"/>
  <p:notesSz cx="6858000" cy="9083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7" d="100"/>
          <a:sy n="87" d="100"/>
        </p:scale>
        <p:origin x="-96"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handoutMaster" Target="handoutMasters/handoutMaster1.xml"/><Relationship Id="rId26" Type="http://schemas.openxmlformats.org/officeDocument/2006/relationships/slide" Target="slides/slide25.xml"/><Relationship Id="rId30"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8DD519ED-ACAA-40DD-B6E9-F2B4714E4AC7}" type="datetimeFigureOut">
              <a:rPr lang="en-US" smtClean="0"/>
              <a:pPr/>
              <a:t>1/24/11</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fld id="{F9E68186-94B5-4ADB-8EA9-85B84B9B73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5196955A-2B10-414D-80C9-1783905B9F22}" type="datetimeFigureOut">
              <a:rPr lang="en-US" smtClean="0"/>
              <a:pPr/>
              <a:t>1/24/11</a:t>
            </a:fld>
            <a:endParaRPr lang="en-US" dirty="0"/>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6D94AE12-63D0-46A6-A549-44E5C356BFC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94AE12-63D0-46A6-A549-44E5C356BFC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D4DA625-0A67-7949-93EE-E50DB27DFD74}" type="datetimeFigureOut">
              <a:rPr lang="en-US" smtClean="0"/>
              <a:pPr/>
              <a:t>1/24/11</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A7B790A0-A836-394E-B240-4C2A196C2210}"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4DA625-0A67-7949-93EE-E50DB27DFD74}" type="datetimeFigureOut">
              <a:rPr lang="en-US" smtClean="0"/>
              <a:pPr/>
              <a:t>1/24/11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B790A0-A836-394E-B240-4C2A196C22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4DA625-0A67-7949-93EE-E50DB27DFD74}" type="datetimeFigureOut">
              <a:rPr lang="en-US" smtClean="0"/>
              <a:pPr/>
              <a:t>1/24/11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B790A0-A836-394E-B240-4C2A196C2210}"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4DA625-0A67-7949-93EE-E50DB27DFD74}" type="datetimeFigureOut">
              <a:rPr lang="en-US" smtClean="0"/>
              <a:pPr/>
              <a:t>1/24/11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B790A0-A836-394E-B240-4C2A196C2210}"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4D4DA625-0A67-7949-93EE-E50DB27DFD74}" type="datetimeFigureOut">
              <a:rPr lang="en-US" smtClean="0"/>
              <a:pPr/>
              <a:t>1/24/11</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A7B790A0-A836-394E-B240-4C2A196C2210}"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4DA625-0A67-7949-93EE-E50DB27DFD74}" type="datetimeFigureOut">
              <a:rPr lang="en-US" smtClean="0"/>
              <a:pPr/>
              <a:t>1/24/11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B790A0-A836-394E-B240-4C2A196C2210}"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4DA625-0A67-7949-93EE-E50DB27DFD74}" type="datetimeFigureOut">
              <a:rPr lang="en-US" smtClean="0"/>
              <a:pPr/>
              <a:t>1/24/11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B790A0-A836-394E-B240-4C2A196C2210}"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4DA625-0A67-7949-93EE-E50DB27DFD74}" type="datetimeFigureOut">
              <a:rPr lang="en-US" smtClean="0"/>
              <a:pPr/>
              <a:t>1/24/11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B790A0-A836-394E-B240-4C2A196C2210}"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DA625-0A67-7949-93EE-E50DB27DFD74}" type="datetimeFigureOut">
              <a:rPr lang="en-US" smtClean="0"/>
              <a:pPr/>
              <a:t>1/24/11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B790A0-A836-394E-B240-4C2A196C2210}"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4DA625-0A67-7949-93EE-E50DB27DFD74}" type="datetimeFigureOut">
              <a:rPr lang="en-US" smtClean="0"/>
              <a:pPr/>
              <a:t>1/24/11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B790A0-A836-394E-B240-4C2A196C2210}"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4DA625-0A67-7949-93EE-E50DB27DFD74}" type="datetimeFigureOut">
              <a:rPr lang="en-US" smtClean="0"/>
              <a:pPr/>
              <a:t>1/24/11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B790A0-A836-394E-B240-4C2A196C2210}"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D4DA625-0A67-7949-93EE-E50DB27DFD74}" type="datetimeFigureOut">
              <a:rPr lang="en-US" smtClean="0"/>
              <a:pPr/>
              <a:t>1/24/11</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7B790A0-A836-394E-B240-4C2A196C2210}"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audio" Target="../media/audio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audio" Target="../media/audio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audio" Target="../media/audio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audio" Target="../media/audio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a:t>
            </a:r>
            <a:endParaRPr lang="en-US" dirty="0"/>
          </a:p>
        </p:txBody>
      </p:sp>
      <p:sp>
        <p:nvSpPr>
          <p:cNvPr id="3" name="Content Placeholder 2"/>
          <p:cNvSpPr>
            <a:spLocks noGrp="1"/>
          </p:cNvSpPr>
          <p:nvPr>
            <p:ph sz="quarter" idx="1"/>
          </p:nvPr>
        </p:nvSpPr>
        <p:spPr/>
        <p:txBody>
          <a:bodyPr/>
          <a:lstStyle/>
          <a:p>
            <a:r>
              <a:rPr lang="en-US" dirty="0" smtClean="0"/>
              <a:t/>
            </a:r>
            <a:br>
              <a:rPr lang="en-US" dirty="0" smtClean="0"/>
            </a:br>
            <a:r>
              <a:rPr lang="en-US" dirty="0" smtClean="0"/>
              <a:t>1.Take out your HW- Victory and Freedom </a:t>
            </a:r>
          </a:p>
          <a:p>
            <a:r>
              <a:rPr lang="en-US" dirty="0" smtClean="0"/>
              <a:t>2.  Use the paper handed to you at the door to create a tri-fold (fold in thirds-see the side board for an example)</a:t>
            </a:r>
          </a:p>
          <a:p>
            <a:endParaRPr lang="en-US" dirty="0" smtClean="0"/>
          </a:p>
          <a:p>
            <a:endParaRPr lang="en-US" dirty="0" smtClean="0"/>
          </a:p>
          <a:p>
            <a:pPr>
              <a:buNone/>
            </a:pPr>
            <a:r>
              <a:rPr lang="en-US" dirty="0" smtClean="0"/>
              <a:t>Homework- </a:t>
            </a:r>
          </a:p>
          <a:p>
            <a:pPr>
              <a:buNone/>
            </a:pPr>
            <a:r>
              <a:rPr lang="en-US" dirty="0" smtClean="0"/>
              <a:t>	Study test tomorrow on the American Revolution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“The Shot Heard Around the World.”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first shots starting the revolution were fired at Lexington, Massachusetts. </a:t>
            </a:r>
          </a:p>
          <a:p>
            <a:r>
              <a:rPr lang="en-US" dirty="0" smtClean="0"/>
              <a:t>When the British soldiers reached Lexington, Captain Jonas Parker and 75 armed Minutemen were there to meet them. The Minutemen were greatly outnumbered. The British soldiers fired, killing 8 Minutemen and injuring 10 others.</a:t>
            </a:r>
          </a:p>
          <a:p>
            <a:r>
              <a:rPr lang="en-US" dirty="0" smtClean="0"/>
              <a:t>On April 18, 1775, British General Thomas Gage sent 700 soldiers to destroy guns and ammunition the colonists had stored in the town of Concord, just outside of Boston.</a:t>
            </a:r>
          </a:p>
          <a:p>
            <a:r>
              <a:rPr lang="en-US" dirty="0" smtClean="0"/>
              <a:t>Although Paul Revere was captured by British scouts before reaching Concord, other messengers managed to get through and warn the people. While the British soldiers continued on their way to Concord, the men and women of Concord were busy moving the arms and ammunition to new hiding places in surrounding towns. When the soldiers arrived they were only able to destroy part of the supplies.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term militia.</a:t>
            </a:r>
            <a:endParaRPr lang="en-US" dirty="0"/>
          </a:p>
        </p:txBody>
      </p:sp>
      <p:sp>
        <p:nvSpPr>
          <p:cNvPr id="3" name="Content Placeholder 2"/>
          <p:cNvSpPr>
            <a:spLocks noGrp="1"/>
          </p:cNvSpPr>
          <p:nvPr>
            <p:ph sz="quarter" idx="1"/>
          </p:nvPr>
        </p:nvSpPr>
        <p:spPr/>
        <p:txBody>
          <a:bodyPr/>
          <a:lstStyle/>
          <a:p>
            <a:r>
              <a:rPr lang="en-US" dirty="0" smtClean="0"/>
              <a:t>Army of ordinary, untrained citizens who provide defense in emergency or a moment’s notice. (minutemen)</a:t>
            </a:r>
          </a:p>
          <a:p>
            <a:pPr>
              <a:buNone/>
            </a:pPr>
            <a:endParaRPr lang="en-US" dirty="0"/>
          </a:p>
        </p:txBody>
      </p:sp>
      <p:pic>
        <p:nvPicPr>
          <p:cNvPr id="3074" name="Picture 2"/>
          <p:cNvPicPr>
            <a:picLocks noChangeAspect="1" noChangeArrowheads="1"/>
          </p:cNvPicPr>
          <p:nvPr/>
        </p:nvPicPr>
        <p:blipFill>
          <a:blip r:embed="rId3"/>
          <a:srcRect/>
          <a:stretch>
            <a:fillRect/>
          </a:stretch>
        </p:blipFill>
        <p:spPr bwMode="auto">
          <a:xfrm>
            <a:off x="3200400" y="2595563"/>
            <a:ext cx="2743200" cy="1666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990600"/>
          </a:xfrm>
        </p:spPr>
        <p:txBody>
          <a:bodyPr>
            <a:noAutofit/>
          </a:bodyPr>
          <a:lstStyle/>
          <a:p>
            <a:r>
              <a:rPr lang="en-US" sz="3600" dirty="0" smtClean="0"/>
              <a:t>*BONUS*- What was the name of the colonial governing body, during the war.</a:t>
            </a:r>
            <a:endParaRPr lang="en-US" sz="3600" dirty="0"/>
          </a:p>
        </p:txBody>
      </p:sp>
      <p:sp>
        <p:nvSpPr>
          <p:cNvPr id="3" name="Content Placeholder 2"/>
          <p:cNvSpPr>
            <a:spLocks noGrp="1"/>
          </p:cNvSpPr>
          <p:nvPr>
            <p:ph sz="quarter" idx="1"/>
          </p:nvPr>
        </p:nvSpPr>
        <p:spPr>
          <a:xfrm>
            <a:off x="457200" y="1920240"/>
            <a:ext cx="8229600" cy="4937760"/>
          </a:xfrm>
        </p:spPr>
        <p:txBody>
          <a:bodyPr/>
          <a:lstStyle/>
          <a:p>
            <a:r>
              <a:rPr lang="en-US" dirty="0" smtClean="0"/>
              <a:t>Continental Congress</a:t>
            </a:r>
            <a:endParaRPr lang="en-US" dirty="0"/>
          </a:p>
        </p:txBody>
      </p:sp>
      <p:pic>
        <p:nvPicPr>
          <p:cNvPr id="5122" name="Picture 2"/>
          <p:cNvPicPr>
            <a:picLocks noChangeAspect="1" noChangeArrowheads="1"/>
          </p:cNvPicPr>
          <p:nvPr/>
        </p:nvPicPr>
        <p:blipFill>
          <a:blip r:embed="rId4"/>
          <a:srcRect/>
          <a:stretch>
            <a:fillRect/>
          </a:stretch>
        </p:blipFill>
        <p:spPr bwMode="auto">
          <a:xfrm>
            <a:off x="2137113" y="2578968"/>
            <a:ext cx="5530356" cy="3799346"/>
          </a:xfrm>
          <a:prstGeom prst="rect">
            <a:avLst/>
          </a:prstGeom>
          <a:noFill/>
          <a:ln w="9525">
            <a:noFill/>
            <a:miter lim="800000"/>
            <a:headEnd/>
            <a:tailEnd/>
          </a:ln>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00"/>
            <a:ext cx="8229600" cy="990600"/>
          </a:xfrm>
        </p:spPr>
        <p:txBody>
          <a:bodyPr>
            <a:noAutofit/>
          </a:bodyPr>
          <a:lstStyle/>
          <a:p>
            <a:r>
              <a:rPr lang="en-US" sz="3200" dirty="0" smtClean="0"/>
              <a:t>Explain why Bunker Hill was still a victory for the colonists, even though the British gained control of the hill.</a:t>
            </a:r>
            <a:endParaRPr lang="en-US" sz="3200" dirty="0"/>
          </a:p>
        </p:txBody>
      </p:sp>
      <p:sp>
        <p:nvSpPr>
          <p:cNvPr id="3" name="Content Placeholder 2"/>
          <p:cNvSpPr>
            <a:spLocks noGrp="1"/>
          </p:cNvSpPr>
          <p:nvPr>
            <p:ph sz="quarter" idx="1"/>
          </p:nvPr>
        </p:nvSpPr>
        <p:spPr>
          <a:xfrm>
            <a:off x="457200" y="1920240"/>
            <a:ext cx="8229600" cy="4937760"/>
          </a:xfrm>
        </p:spPr>
        <p:txBody>
          <a:bodyPr/>
          <a:lstStyle/>
          <a:p>
            <a:r>
              <a:rPr lang="en-US" dirty="0" smtClean="0"/>
              <a:t>The British suffered a loss of over 1,ooo and wounded. Nearly half of the force engaged. </a:t>
            </a:r>
          </a:p>
          <a:p>
            <a:r>
              <a:rPr lang="en-US" dirty="0" smtClean="0"/>
              <a:t>The American casualties were estimated at 450 killed and wounded.</a:t>
            </a:r>
            <a:endParaRPr lang="en-US" dirty="0"/>
          </a:p>
        </p:txBody>
      </p:sp>
      <p:pic>
        <p:nvPicPr>
          <p:cNvPr id="4098" name="Picture 2"/>
          <p:cNvPicPr>
            <a:picLocks noChangeAspect="1" noChangeArrowheads="1"/>
          </p:cNvPicPr>
          <p:nvPr/>
        </p:nvPicPr>
        <p:blipFill>
          <a:blip r:embed="rId3"/>
          <a:srcRect/>
          <a:stretch>
            <a:fillRect/>
          </a:stretch>
        </p:blipFill>
        <p:spPr bwMode="auto">
          <a:xfrm>
            <a:off x="2628190" y="3537679"/>
            <a:ext cx="4679126" cy="25117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90"/>
            <a:ext cx="8229600" cy="990600"/>
          </a:xfrm>
        </p:spPr>
        <p:txBody>
          <a:bodyPr>
            <a:noAutofit/>
          </a:bodyPr>
          <a:lstStyle/>
          <a:p>
            <a:r>
              <a:rPr lang="en-US" sz="3600" dirty="0" smtClean="0"/>
              <a:t>Why were the battles of Trenton and Princeton significant for the Americans?</a:t>
            </a:r>
            <a:endParaRPr lang="en-US" sz="3600" dirty="0"/>
          </a:p>
        </p:txBody>
      </p:sp>
      <p:sp>
        <p:nvSpPr>
          <p:cNvPr id="3" name="Content Placeholder 2"/>
          <p:cNvSpPr>
            <a:spLocks noGrp="1"/>
          </p:cNvSpPr>
          <p:nvPr>
            <p:ph sz="quarter" idx="1"/>
          </p:nvPr>
        </p:nvSpPr>
        <p:spPr>
          <a:xfrm>
            <a:off x="457200" y="2353456"/>
            <a:ext cx="8229600" cy="4937760"/>
          </a:xfrm>
        </p:spPr>
        <p:txBody>
          <a:bodyPr/>
          <a:lstStyle/>
          <a:p>
            <a:r>
              <a:rPr lang="en-US" dirty="0" smtClean="0"/>
              <a:t>Proved that the colonists should not be underestimated.</a:t>
            </a:r>
          </a:p>
          <a:p>
            <a:r>
              <a:rPr lang="en-US" dirty="0" smtClean="0"/>
              <a:t>Victory provided the morale boost and confidence needed by the colonists.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90600"/>
          </a:xfrm>
        </p:spPr>
        <p:txBody>
          <a:bodyPr>
            <a:noAutofit/>
          </a:bodyPr>
          <a:lstStyle/>
          <a:p>
            <a:r>
              <a:rPr lang="en-US" sz="4000" dirty="0" smtClean="0"/>
              <a:t>Why might other nations be willing to help the American colonists? </a:t>
            </a:r>
            <a:endParaRPr lang="en-US" sz="4000" dirty="0"/>
          </a:p>
        </p:txBody>
      </p:sp>
      <p:sp>
        <p:nvSpPr>
          <p:cNvPr id="3" name="Content Placeholder 2"/>
          <p:cNvSpPr>
            <a:spLocks noGrp="1"/>
          </p:cNvSpPr>
          <p:nvPr>
            <p:ph sz="quarter" idx="1"/>
          </p:nvPr>
        </p:nvSpPr>
        <p:spPr>
          <a:xfrm>
            <a:off x="457200" y="2278505"/>
            <a:ext cx="8229600" cy="4937760"/>
          </a:xfrm>
        </p:spPr>
        <p:txBody>
          <a:bodyPr/>
          <a:lstStyle/>
          <a:p>
            <a:r>
              <a:rPr lang="en-US" dirty="0" smtClean="0"/>
              <a:t>They wanted to gain power over England and were in competition with England.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*BONUS*-  Who was the leader of the Continental Army?</a:t>
            </a:r>
            <a:endParaRPr lang="en-US" dirty="0"/>
          </a:p>
        </p:txBody>
      </p:sp>
      <p:sp>
        <p:nvSpPr>
          <p:cNvPr id="3" name="Content Placeholder 2"/>
          <p:cNvSpPr>
            <a:spLocks noGrp="1"/>
          </p:cNvSpPr>
          <p:nvPr>
            <p:ph sz="quarter" idx="1"/>
          </p:nvPr>
        </p:nvSpPr>
        <p:spPr/>
        <p:txBody>
          <a:bodyPr/>
          <a:lstStyle/>
          <a:p>
            <a:r>
              <a:rPr lang="en-US" dirty="0" smtClean="0"/>
              <a:t>George Washington</a:t>
            </a:r>
            <a:endParaRPr lang="en-US" dirty="0"/>
          </a:p>
        </p:txBody>
      </p:sp>
      <p:pic>
        <p:nvPicPr>
          <p:cNvPr id="6146" name="Picture 2"/>
          <p:cNvPicPr>
            <a:picLocks noChangeAspect="1" noChangeArrowheads="1"/>
          </p:cNvPicPr>
          <p:nvPr/>
        </p:nvPicPr>
        <p:blipFill>
          <a:blip r:embed="rId4"/>
          <a:srcRect/>
          <a:stretch>
            <a:fillRect/>
          </a:stretch>
        </p:blipFill>
        <p:spPr bwMode="auto">
          <a:xfrm>
            <a:off x="4943475" y="1143000"/>
            <a:ext cx="3743325" cy="4800600"/>
          </a:xfrm>
          <a:prstGeom prst="rect">
            <a:avLst/>
          </a:prstGeom>
          <a:noFill/>
          <a:ln w="9525">
            <a:noFill/>
            <a:miter lim="800000"/>
            <a:headEnd/>
            <a:tailEnd/>
          </a:ln>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happened as a result of the Battle of Saratoga?</a:t>
            </a:r>
            <a:endParaRPr lang="en-US" dirty="0"/>
          </a:p>
        </p:txBody>
      </p:sp>
      <p:sp>
        <p:nvSpPr>
          <p:cNvPr id="3" name="Content Placeholder 2"/>
          <p:cNvSpPr>
            <a:spLocks noGrp="1"/>
          </p:cNvSpPr>
          <p:nvPr>
            <p:ph sz="quarter" idx="1"/>
          </p:nvPr>
        </p:nvSpPr>
        <p:spPr/>
        <p:txBody>
          <a:bodyPr/>
          <a:lstStyle/>
          <a:p>
            <a:r>
              <a:rPr lang="en-US" dirty="0" smtClean="0"/>
              <a:t>American colonists proved they could possibly win the war.</a:t>
            </a:r>
          </a:p>
          <a:p>
            <a:r>
              <a:rPr lang="en-US" dirty="0" smtClean="0"/>
              <a:t>The French agreed to join- providing supplies and assistance.</a:t>
            </a:r>
            <a:endParaRPr lang="en-US" dirty="0"/>
          </a:p>
        </p:txBody>
      </p:sp>
      <p:pic>
        <p:nvPicPr>
          <p:cNvPr id="7170" name="Picture 2"/>
          <p:cNvPicPr>
            <a:picLocks noChangeAspect="1" noChangeArrowheads="1"/>
          </p:cNvPicPr>
          <p:nvPr/>
        </p:nvPicPr>
        <p:blipFill>
          <a:blip r:embed="rId3"/>
          <a:srcRect/>
          <a:stretch>
            <a:fillRect/>
          </a:stretch>
        </p:blipFill>
        <p:spPr bwMode="auto">
          <a:xfrm>
            <a:off x="3810000" y="2924175"/>
            <a:ext cx="4320042" cy="28620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united the colonists during the revolution? </a:t>
            </a:r>
            <a:endParaRPr lang="en-US" dirty="0"/>
          </a:p>
        </p:txBody>
      </p:sp>
      <p:sp>
        <p:nvSpPr>
          <p:cNvPr id="3" name="Content Placeholder 2"/>
          <p:cNvSpPr>
            <a:spLocks noGrp="1"/>
          </p:cNvSpPr>
          <p:nvPr>
            <p:ph sz="quarter" idx="1"/>
          </p:nvPr>
        </p:nvSpPr>
        <p:spPr/>
        <p:txBody>
          <a:bodyPr/>
          <a:lstStyle/>
          <a:p>
            <a:r>
              <a:rPr lang="en-US" dirty="0" smtClean="0"/>
              <a:t>Their passion for independence/freedom from British rule.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considered the last major battle of the Revolutionary war?</a:t>
            </a:r>
            <a:endParaRPr lang="en-US" dirty="0"/>
          </a:p>
        </p:txBody>
      </p:sp>
      <p:sp>
        <p:nvSpPr>
          <p:cNvPr id="3" name="Content Placeholder 2"/>
          <p:cNvSpPr>
            <a:spLocks noGrp="1"/>
          </p:cNvSpPr>
          <p:nvPr>
            <p:ph sz="quarter" idx="1"/>
          </p:nvPr>
        </p:nvSpPr>
        <p:spPr/>
        <p:txBody>
          <a:bodyPr/>
          <a:lstStyle/>
          <a:p>
            <a:r>
              <a:rPr lang="en-US" dirty="0" smtClean="0"/>
              <a:t>Yorktown, Virginia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sz="quarter" idx="1"/>
          </p:nvPr>
        </p:nvSpPr>
        <p:spPr/>
        <p:txBody>
          <a:bodyPr/>
          <a:lstStyle/>
          <a:p>
            <a:r>
              <a:rPr lang="en-US" dirty="0" smtClean="0"/>
              <a:t>Create a quick review guide of what you know.  5 mins. ONLY!</a:t>
            </a:r>
          </a:p>
          <a:p>
            <a:r>
              <a:rPr lang="en-US" dirty="0" smtClean="0"/>
              <a:t>Go over the HW/ hand back papers/notebook check.</a:t>
            </a:r>
          </a:p>
          <a:p>
            <a:r>
              <a:rPr lang="en-US" dirty="0" smtClean="0"/>
              <a:t>Game time review.</a:t>
            </a:r>
          </a:p>
          <a:p>
            <a:r>
              <a:rPr lang="en-US" dirty="0" smtClean="0"/>
              <a:t>Study guide/handout.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8121"/>
            <a:ext cx="8229600" cy="990600"/>
          </a:xfrm>
        </p:spPr>
        <p:txBody>
          <a:bodyPr>
            <a:noAutofit/>
          </a:bodyPr>
          <a:lstStyle/>
          <a:p>
            <a:r>
              <a:rPr lang="en-US" sz="3600" dirty="0" smtClean="0"/>
              <a:t>Who was the victor of the battle of Yorktown and how was victory obtained?</a:t>
            </a:r>
            <a:endParaRPr lang="en-US" sz="3600" dirty="0"/>
          </a:p>
        </p:txBody>
      </p:sp>
      <p:sp>
        <p:nvSpPr>
          <p:cNvPr id="3" name="Content Placeholder 2"/>
          <p:cNvSpPr>
            <a:spLocks noGrp="1"/>
          </p:cNvSpPr>
          <p:nvPr>
            <p:ph sz="quarter" idx="1"/>
          </p:nvPr>
        </p:nvSpPr>
        <p:spPr>
          <a:xfrm>
            <a:off x="457200" y="2323475"/>
            <a:ext cx="8229600" cy="4937760"/>
          </a:xfrm>
        </p:spPr>
        <p:txBody>
          <a:bodyPr/>
          <a:lstStyle/>
          <a:p>
            <a:r>
              <a:rPr lang="en-US" dirty="0" smtClean="0"/>
              <a:t>American colonists.</a:t>
            </a:r>
          </a:p>
          <a:p>
            <a:r>
              <a:rPr lang="en-US" dirty="0" smtClean="0"/>
              <a:t>George Washington and his army met up with French forces and the French Army.</a:t>
            </a:r>
          </a:p>
          <a:p>
            <a:r>
              <a:rPr lang="en-US" dirty="0" smtClean="0"/>
              <a:t>Cornwallis (British general) was trapped.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finally ended the war in 1783?  </a:t>
            </a:r>
            <a:endParaRPr lang="en-US" dirty="0"/>
          </a:p>
        </p:txBody>
      </p:sp>
      <p:sp>
        <p:nvSpPr>
          <p:cNvPr id="3" name="Content Placeholder 2"/>
          <p:cNvSpPr>
            <a:spLocks noGrp="1"/>
          </p:cNvSpPr>
          <p:nvPr>
            <p:ph sz="quarter" idx="1"/>
          </p:nvPr>
        </p:nvSpPr>
        <p:spPr/>
        <p:txBody>
          <a:bodyPr/>
          <a:lstStyle/>
          <a:p>
            <a:r>
              <a:rPr lang="en-US" dirty="0" smtClean="0"/>
              <a:t>Signing of the Treaty of Paris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were two outcomes of the Treaty of Paris? </a:t>
            </a:r>
            <a:endParaRPr lang="en-US" dirty="0"/>
          </a:p>
        </p:txBody>
      </p:sp>
      <p:sp>
        <p:nvSpPr>
          <p:cNvPr id="3" name="Content Placeholder 2"/>
          <p:cNvSpPr>
            <a:spLocks noGrp="1"/>
          </p:cNvSpPr>
          <p:nvPr>
            <p:ph sz="quarter" idx="1"/>
          </p:nvPr>
        </p:nvSpPr>
        <p:spPr/>
        <p:txBody>
          <a:bodyPr/>
          <a:lstStyle/>
          <a:p>
            <a:r>
              <a:rPr lang="en-US" dirty="0" smtClean="0"/>
              <a:t>England recognized the independence of the United States. </a:t>
            </a:r>
          </a:p>
          <a:p>
            <a:r>
              <a:rPr lang="en-US" dirty="0" smtClean="0"/>
              <a:t>Colonists now had control of the area west of the Appalachian mountains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3511" y="0"/>
            <a:ext cx="8229600" cy="1603948"/>
          </a:xfrm>
        </p:spPr>
        <p:txBody>
          <a:bodyPr>
            <a:normAutofit/>
          </a:bodyPr>
          <a:lstStyle/>
          <a:p>
            <a:r>
              <a:rPr lang="en-US" dirty="0" smtClean="0"/>
              <a:t>*BONUS* Name and describe the following event.</a:t>
            </a:r>
            <a:endParaRPr lang="en-US" dirty="0"/>
          </a:p>
        </p:txBody>
      </p:sp>
      <p:sp>
        <p:nvSpPr>
          <p:cNvPr id="11" name="Text Box 8"/>
          <p:cNvSpPr txBox="1">
            <a:spLocks noChangeArrowheads="1"/>
          </p:cNvSpPr>
          <p:nvPr/>
        </p:nvSpPr>
        <p:spPr bwMode="auto">
          <a:xfrm>
            <a:off x="797937" y="2268243"/>
            <a:ext cx="4149969" cy="3841006"/>
          </a:xfrm>
          <a:prstGeom prst="rect">
            <a:avLst/>
          </a:prstGeom>
          <a:noFill/>
          <a:ln w="9525">
            <a:noFill/>
            <a:miter lim="800000"/>
            <a:headEnd/>
            <a:tailEnd/>
          </a:ln>
          <a:effectLst/>
        </p:spPr>
        <p:txBody>
          <a:bodyPr>
            <a:spAutoFit/>
          </a:bodyPr>
          <a:lstStyle/>
          <a:p>
            <a:pPr algn="l">
              <a:spcBef>
                <a:spcPct val="20000"/>
              </a:spcBef>
            </a:pPr>
            <a:r>
              <a:rPr lang="en-US" sz="2800" dirty="0" smtClean="0"/>
              <a:t>Paul Revere’s Midnight Ride- </a:t>
            </a:r>
          </a:p>
          <a:p>
            <a:pPr algn="l">
              <a:spcBef>
                <a:spcPct val="20000"/>
              </a:spcBef>
              <a:buFontTx/>
              <a:buChar char="•"/>
            </a:pPr>
            <a:r>
              <a:rPr lang="en-US" sz="2800" dirty="0" smtClean="0"/>
              <a:t>Paul </a:t>
            </a:r>
            <a:r>
              <a:rPr lang="en-US" sz="2800" dirty="0"/>
              <a:t>Revere and William Dawes make midnight ride to warn Minutemen of approaching British soldiers</a:t>
            </a:r>
          </a:p>
          <a:p>
            <a:pPr>
              <a:spcBef>
                <a:spcPct val="50000"/>
              </a:spcBef>
              <a:buFontTx/>
              <a:buChar char="•"/>
            </a:pPr>
            <a:endParaRPr lang="en-US" sz="2800" dirty="0"/>
          </a:p>
        </p:txBody>
      </p:sp>
      <p:pic>
        <p:nvPicPr>
          <p:cNvPr id="13" name="Picture 15" descr="F:\Reveres ride color picture nice.gif"/>
          <p:cNvPicPr>
            <a:picLocks noChangeAspect="1" noChangeArrowheads="1"/>
          </p:cNvPicPr>
          <p:nvPr/>
        </p:nvPicPr>
        <p:blipFill>
          <a:blip r:embed="rId4"/>
          <a:srcRect/>
          <a:stretch>
            <a:fillRect/>
          </a:stretch>
        </p:blipFill>
        <p:spPr bwMode="auto">
          <a:xfrm>
            <a:off x="5275385" y="1077284"/>
            <a:ext cx="3868615" cy="3111462"/>
          </a:xfrm>
          <a:prstGeom prst="rect">
            <a:avLst/>
          </a:prstGeom>
          <a:noFill/>
        </p:spPr>
      </p:pic>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which colonies, did majority of the concluding battles take place?  </a:t>
            </a:r>
            <a:endParaRPr lang="en-US" dirty="0"/>
          </a:p>
        </p:txBody>
      </p:sp>
      <p:pic>
        <p:nvPicPr>
          <p:cNvPr id="1026" name="Picture 2"/>
          <p:cNvPicPr>
            <a:picLocks noGrp="1" noChangeAspect="1" noChangeArrowheads="1"/>
          </p:cNvPicPr>
          <p:nvPr>
            <p:ph type="pic" idx="1"/>
          </p:nvPr>
        </p:nvPicPr>
        <p:blipFill>
          <a:blip r:embed="rId3"/>
          <a:srcRect t="27557" b="27557"/>
          <a:stretch>
            <a:fillRect/>
          </a:stretch>
        </p:blipFill>
        <p:spPr bwMode="auto">
          <a:prstGeom prst="rect">
            <a:avLst/>
          </a:prstGeom>
          <a:noFill/>
          <a:ln w="9525">
            <a:noFill/>
            <a:miter lim="800000"/>
            <a:headEnd/>
            <a:tailEnd/>
          </a:ln>
        </p:spPr>
      </p:pic>
      <p:sp>
        <p:nvSpPr>
          <p:cNvPr id="5" name="Text Placeholder 4"/>
          <p:cNvSpPr>
            <a:spLocks noGrp="1"/>
          </p:cNvSpPr>
          <p:nvPr>
            <p:ph type="body" sz="half" idx="2"/>
          </p:nvPr>
        </p:nvSpPr>
        <p:spPr/>
        <p:txBody>
          <a:bodyPr/>
          <a:lstStyle/>
          <a:p>
            <a:r>
              <a:rPr lang="en-US" dirty="0" smtClean="0"/>
              <a:t>-Southern colonies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407826"/>
            <a:ext cx="8229600" cy="990600"/>
          </a:xfrm>
        </p:spPr>
        <p:txBody>
          <a:bodyPr>
            <a:noAutofit/>
          </a:bodyPr>
          <a:lstStyle/>
          <a:p>
            <a:r>
              <a:rPr lang="en-US" sz="3600" dirty="0" smtClean="0"/>
              <a:t>Additional Notes/Summary: Use your study guide  to create a summary as you review.  Good luck.</a:t>
            </a:r>
            <a:endParaRPr lang="en-US" sz="3600" dirty="0"/>
          </a:p>
        </p:txBody>
      </p:sp>
      <p:sp>
        <p:nvSpPr>
          <p:cNvPr id="6" name="Content Placeholder 5"/>
          <p:cNvSpPr>
            <a:spLocks noGrp="1"/>
          </p:cNvSpPr>
          <p:nvPr>
            <p:ph sz="quarter" idx="1"/>
          </p:nvPr>
        </p:nvSpPr>
        <p:spPr>
          <a:xfrm>
            <a:off x="457200" y="4002374"/>
            <a:ext cx="8229600" cy="4937760"/>
          </a:xfrm>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Social Studies:  American Revolution Review </a:t>
            </a:r>
            <a:endParaRPr lang="en-US" dirty="0"/>
          </a:p>
        </p:txBody>
      </p:sp>
      <p:sp>
        <p:nvSpPr>
          <p:cNvPr id="3" name="Subtitle 2"/>
          <p:cNvSpPr>
            <a:spLocks noGrp="1"/>
          </p:cNvSpPr>
          <p:nvPr>
            <p:ph type="subTitle" idx="1"/>
          </p:nvPr>
        </p:nvSpPr>
        <p:spPr/>
        <p:txBody>
          <a:bodyPr/>
          <a:lstStyle/>
          <a:p>
            <a:r>
              <a:rPr lang="en-US" dirty="0" smtClean="0"/>
              <a:t>You may use your note guide, you created. </a:t>
            </a:r>
            <a:endParaRPr lang="en-US" dirty="0"/>
          </a:p>
        </p:txBody>
      </p:sp>
      <p:pic>
        <p:nvPicPr>
          <p:cNvPr id="2050" name="Picture 2"/>
          <p:cNvPicPr>
            <a:picLocks noChangeAspect="1" noChangeArrowheads="1"/>
          </p:cNvPicPr>
          <p:nvPr/>
        </p:nvPicPr>
        <p:blipFill>
          <a:blip r:embed="rId3"/>
          <a:srcRect/>
          <a:stretch>
            <a:fillRect/>
          </a:stretch>
        </p:blipFill>
        <p:spPr bwMode="auto">
          <a:xfrm>
            <a:off x="867507" y="771525"/>
            <a:ext cx="304800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Name 3 causes of the American Revolution.</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FF0000"/>
                </a:solidFill>
              </a:rPr>
              <a:t>Taxes</a:t>
            </a:r>
            <a:r>
              <a:rPr lang="en-US" dirty="0" smtClean="0"/>
              <a:t> placed on the colonists following the French and Indian War (</a:t>
            </a:r>
            <a:r>
              <a:rPr lang="en-US" dirty="0" smtClean="0">
                <a:solidFill>
                  <a:srgbClr val="FF0000"/>
                </a:solidFill>
              </a:rPr>
              <a:t>“No taxation without representation”</a:t>
            </a:r>
            <a:r>
              <a:rPr lang="en-US" dirty="0" smtClean="0"/>
              <a:t>)  ex. Stamp Act, Sugar Act, Townshend Acts.</a:t>
            </a:r>
          </a:p>
          <a:p>
            <a:r>
              <a:rPr lang="en-US" dirty="0" smtClean="0">
                <a:solidFill>
                  <a:srgbClr val="FF0000"/>
                </a:solidFill>
              </a:rPr>
              <a:t>Proclamation of 1763- </a:t>
            </a:r>
            <a:r>
              <a:rPr lang="en-US" dirty="0" smtClean="0"/>
              <a:t>England would not allow colonists to settle in the area west of the Appalachian Mountains.</a:t>
            </a:r>
          </a:p>
          <a:p>
            <a:r>
              <a:rPr lang="en-US" dirty="0" smtClean="0">
                <a:solidFill>
                  <a:srgbClr val="FF0000"/>
                </a:solidFill>
              </a:rPr>
              <a:t>Intolerable Acts- </a:t>
            </a:r>
            <a:r>
              <a:rPr lang="en-US" dirty="0" smtClean="0"/>
              <a:t>meant to punish the colonists after the Boston Tea Party. Closed the port in Boston, no more town meetings without permission, major crimes had to be tried in England, and colonists had to house redcoats.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mercantilism?</a:t>
            </a:r>
            <a:endParaRPr lang="en-US" dirty="0"/>
          </a:p>
        </p:txBody>
      </p:sp>
      <p:sp>
        <p:nvSpPr>
          <p:cNvPr id="3" name="Content Placeholder 2"/>
          <p:cNvSpPr>
            <a:spLocks noGrp="1"/>
          </p:cNvSpPr>
          <p:nvPr>
            <p:ph sz="quarter" idx="1"/>
          </p:nvPr>
        </p:nvSpPr>
        <p:spPr/>
        <p:txBody>
          <a:bodyPr/>
          <a:lstStyle/>
          <a:p>
            <a:r>
              <a:rPr lang="en-US" dirty="0" smtClean="0"/>
              <a:t>Economics theory that states that a </a:t>
            </a:r>
            <a:r>
              <a:rPr lang="en-US" dirty="0" smtClean="0">
                <a:solidFill>
                  <a:srgbClr val="000000"/>
                </a:solidFill>
              </a:rPr>
              <a:t>nation’s power comes from gold supplies and trade.</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did England use the colonies to promote their own mercantilism? </a:t>
            </a:r>
            <a:endParaRPr lang="en-US" sz="3600" dirty="0"/>
          </a:p>
        </p:txBody>
      </p:sp>
      <p:sp>
        <p:nvSpPr>
          <p:cNvPr id="3" name="Content Placeholder 2"/>
          <p:cNvSpPr>
            <a:spLocks noGrp="1"/>
          </p:cNvSpPr>
          <p:nvPr>
            <p:ph sz="quarter" idx="1"/>
          </p:nvPr>
        </p:nvSpPr>
        <p:spPr/>
        <p:txBody>
          <a:bodyPr/>
          <a:lstStyle/>
          <a:p>
            <a:r>
              <a:rPr lang="en-US" dirty="0" smtClean="0"/>
              <a:t>Limited the colonies’ trading with other nations. (</a:t>
            </a:r>
            <a:r>
              <a:rPr lang="en-US" b="0" dirty="0" smtClean="0">
                <a:solidFill>
                  <a:srgbClr val="000000"/>
                </a:solidFill>
              </a:rPr>
              <a:t>Navigation Acts)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Describe the difference between a Patriot and a Loyalist.</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Patriot</a:t>
            </a:r>
            <a:r>
              <a:rPr lang="en-US" dirty="0" smtClean="0"/>
              <a:t>- colonist rebel against British/English rule.  Want independence.</a:t>
            </a:r>
          </a:p>
          <a:p>
            <a:r>
              <a:rPr lang="en-US" dirty="0" smtClean="0">
                <a:solidFill>
                  <a:srgbClr val="FF0000"/>
                </a:solidFill>
              </a:rPr>
              <a:t>Loyalist</a:t>
            </a:r>
            <a:r>
              <a:rPr lang="en-US" dirty="0" smtClean="0"/>
              <a:t>- loyal to “Mother England.” fought on the British side.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*BONUS*:  Name one similarity between Loyalists and Patriots.</a:t>
            </a:r>
            <a:endParaRPr lang="en-US" dirty="0"/>
          </a:p>
        </p:txBody>
      </p:sp>
      <p:sp>
        <p:nvSpPr>
          <p:cNvPr id="3" name="Content Placeholder 2"/>
          <p:cNvSpPr>
            <a:spLocks noGrp="1"/>
          </p:cNvSpPr>
          <p:nvPr>
            <p:ph sz="quarter" idx="1"/>
          </p:nvPr>
        </p:nvSpPr>
        <p:spPr/>
        <p:txBody>
          <a:bodyPr/>
          <a:lstStyle/>
          <a:p>
            <a:r>
              <a:rPr lang="en-US" dirty="0" smtClean="0"/>
              <a:t>Both were colonists</a:t>
            </a:r>
            <a:endParaRPr lang="en-US" dirty="0"/>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Name one advantage the British had over the American colonists and one advantage the colonists had over the British.</a:t>
            </a:r>
            <a:endParaRPr lang="en-US" sz="2400" dirty="0"/>
          </a:p>
        </p:txBody>
      </p:sp>
      <p:sp>
        <p:nvSpPr>
          <p:cNvPr id="3" name="Content Placeholder 2"/>
          <p:cNvSpPr>
            <a:spLocks noGrp="1"/>
          </p:cNvSpPr>
          <p:nvPr>
            <p:ph sz="quarter" idx="1"/>
          </p:nvPr>
        </p:nvSpPr>
        <p:spPr/>
        <p:txBody>
          <a:bodyPr/>
          <a:lstStyle/>
          <a:p>
            <a:r>
              <a:rPr lang="en-US" dirty="0" smtClean="0"/>
              <a:t>British- better army, trained soldiers, more money/supplies, more food, better living conditions</a:t>
            </a:r>
          </a:p>
          <a:p>
            <a:r>
              <a:rPr lang="en-US" dirty="0" smtClean="0"/>
              <a:t>American colonists- motivation, passion for freedom, knew the land better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TotalTime>
  <Words>937</Words>
  <Application>Microsoft Macintosh PowerPoint</Application>
  <PresentationFormat>On-screen Show (4:3)</PresentationFormat>
  <Paragraphs>96</Paragraphs>
  <Slides>25</Slides>
  <Notes>25</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Origin</vt:lpstr>
      <vt:lpstr>Do Now: </vt:lpstr>
      <vt:lpstr>Agenda: </vt:lpstr>
      <vt:lpstr>Social Studies:  American Revolution Review </vt:lpstr>
      <vt:lpstr>Name 3 causes of the American Revolution.</vt:lpstr>
      <vt:lpstr>What is mercantilism?</vt:lpstr>
      <vt:lpstr>How did England use the colonies to promote their own mercantilism? </vt:lpstr>
      <vt:lpstr>Describe the difference between a Patriot and a Loyalist.</vt:lpstr>
      <vt:lpstr>*BONUS*:  Name one similarity between Loyalists and Patriots.</vt:lpstr>
      <vt:lpstr>Name one advantage the British had over the American colonists and one advantage the colonists had over the British.</vt:lpstr>
      <vt:lpstr>Explain “The Shot Heard Around the World.”</vt:lpstr>
      <vt:lpstr>Define the term militia.</vt:lpstr>
      <vt:lpstr>*BONUS*- What was the name of the colonial governing body, during the war.</vt:lpstr>
      <vt:lpstr>Explain why Bunker Hill was still a victory for the colonists, even though the British gained control of the hill.</vt:lpstr>
      <vt:lpstr>Why were the battles of Trenton and Princeton significant for the Americans?</vt:lpstr>
      <vt:lpstr>Why might other nations be willing to help the American colonists? </vt:lpstr>
      <vt:lpstr>*BONUS*-  Who was the leader of the Continental Army?</vt:lpstr>
      <vt:lpstr>What happened as a result of the Battle of Saratoga?</vt:lpstr>
      <vt:lpstr>What united the colonists during the revolution? </vt:lpstr>
      <vt:lpstr>What was considered the last major battle of the Revolutionary war?</vt:lpstr>
      <vt:lpstr>Who was the victor of the battle of Yorktown and how was victory obtained?</vt:lpstr>
      <vt:lpstr>What finally ended the war in 1783?  </vt:lpstr>
      <vt:lpstr>What were two outcomes of the Treaty of Paris? </vt:lpstr>
      <vt:lpstr>*BONUS* Name and describe the following event.</vt:lpstr>
      <vt:lpstr>In which colonies, did majority of the concluding battles take place?  </vt:lpstr>
      <vt:lpstr>Additional Notes/Summary: Use your study guide  to create a summary as you review.  Good luck.</vt:lpstr>
    </vt:vector>
  </TitlesOfParts>
  <Company>BSSD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American Revolution Review</dc:title>
  <dc:creator>User</dc:creator>
  <cp:lastModifiedBy>Default BSSD</cp:lastModifiedBy>
  <cp:revision>4</cp:revision>
  <dcterms:created xsi:type="dcterms:W3CDTF">2011-01-24T19:32:36Z</dcterms:created>
  <dcterms:modified xsi:type="dcterms:W3CDTF">2011-01-24T19:33:04Z</dcterms:modified>
</cp:coreProperties>
</file>