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60" r:id="rId2"/>
    <p:sldId id="259" r:id="rId3"/>
    <p:sldId id="266" r:id="rId4"/>
    <p:sldId id="267" r:id="rId5"/>
    <p:sldId id="268" r:id="rId6"/>
    <p:sldId id="270" r:id="rId7"/>
    <p:sldId id="271" r:id="rId8"/>
    <p:sldId id="275" r:id="rId9"/>
    <p:sldId id="273" r:id="rId10"/>
    <p:sldId id="276" r:id="rId11"/>
    <p:sldId id="274" r:id="rId12"/>
    <p:sldId id="277" r:id="rId13"/>
    <p:sldId id="280" r:id="rId14"/>
    <p:sldId id="287" r:id="rId15"/>
    <p:sldId id="281" r:id="rId16"/>
    <p:sldId id="282" r:id="rId17"/>
    <p:sldId id="283" r:id="rId18"/>
    <p:sldId id="284" r:id="rId19"/>
    <p:sldId id="285" r:id="rId20"/>
    <p:sldId id="286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13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B32461A-250E-4A29-9E9B-599CA3838FA1}" type="datetime1">
              <a:rPr lang="en-US" smtClean="0"/>
              <a:pPr/>
              <a:t>2/26/13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2/26/13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2/26/13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2/26/13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2/26/13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2/26/13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2/26/13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2/26/13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2/26/13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2/26/13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2/26/13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2/26/13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22024" y="1295399"/>
            <a:ext cx="6833471" cy="70012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latin typeface="Adobe Caslon Pro Bold"/>
                <a:cs typeface="Adobe Caslon Pro Bold"/>
              </a:rPr>
              <a:t>Welcome to the international Arena</a:t>
            </a:r>
            <a:endParaRPr lang="en-US" b="1" dirty="0" smtClean="0">
              <a:solidFill>
                <a:srgbClr val="FF0000"/>
              </a:solidFill>
              <a:latin typeface="Adobe Caslon Pro Bold"/>
              <a:cs typeface="Adobe Caslon Pro Bold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5039" y="1995526"/>
            <a:ext cx="7473161" cy="4100473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endParaRPr lang="en-US" b="1" u="sng" dirty="0" smtClean="0"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304" y="2238707"/>
            <a:ext cx="3837305" cy="362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308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6047" y="1081064"/>
            <a:ext cx="6939448" cy="9144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latin typeface="Adobe Caslon Pro Bold"/>
                <a:cs typeface="Adobe Caslon Pro Bold"/>
              </a:rPr>
              <a:t>Fists of righteous harmony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5039" y="2303640"/>
            <a:ext cx="7473161" cy="3792361"/>
          </a:xfrm>
        </p:spPr>
        <p:txBody>
          <a:bodyPr>
            <a:noAutofit/>
          </a:bodyPr>
          <a:lstStyle/>
          <a:p>
            <a:pPr eaLnBrk="1" hangingPunct="1">
              <a:buFont typeface="Wingdings" charset="2"/>
              <a:buChar char="§"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Secret society that wanted to rid China of foreigners &amp; throw off the “yolk” of the corrupt Chinese government.</a:t>
            </a:r>
          </a:p>
          <a:p>
            <a:pPr eaLnBrk="1" hangingPunct="1">
              <a:buFont typeface="Wingdings" charset="2"/>
              <a:buChar char="§"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Often called “Boxers” because they practiced martial arts.</a:t>
            </a:r>
          </a:p>
        </p:txBody>
      </p:sp>
    </p:spTree>
    <p:extLst>
      <p:ext uri="{BB962C8B-B14F-4D97-AF65-F5344CB8AC3E}">
        <p14:creationId xmlns:p14="http://schemas.microsoft.com/office/powerpoint/2010/main" val="666439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6047" y="1081064"/>
            <a:ext cx="6939448" cy="9144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latin typeface="Adobe Caslon Pro Bold"/>
                <a:cs typeface="Adobe Caslon Pro Bold"/>
              </a:rPr>
              <a:t>Boxer Rebellion </a:t>
            </a:r>
            <a:br>
              <a:rPr lang="en-US" b="1" dirty="0" smtClean="0">
                <a:solidFill>
                  <a:srgbClr val="FF0000"/>
                </a:solidFill>
                <a:latin typeface="Adobe Caslon Pro Bold"/>
                <a:cs typeface="Adobe Caslon Pro Bold"/>
              </a:rPr>
            </a:br>
            <a:r>
              <a:rPr lang="en-US" b="1" dirty="0" smtClean="0">
                <a:solidFill>
                  <a:srgbClr val="FF0000"/>
                </a:solidFill>
                <a:latin typeface="Adobe Caslon Pro Bold"/>
                <a:cs typeface="Adobe Caslon Pro Bold"/>
              </a:rPr>
              <a:t>June 1900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5039" y="1995528"/>
            <a:ext cx="7473161" cy="5214244"/>
          </a:xfrm>
        </p:spPr>
        <p:txBody>
          <a:bodyPr>
            <a:normAutofit/>
          </a:bodyPr>
          <a:lstStyle/>
          <a:p>
            <a:pPr eaLnBrk="1" hangingPunct="1">
              <a:buFont typeface="Wingdings" charset="2"/>
              <a:buChar char="§"/>
              <a:defRPr/>
            </a:pPr>
            <a:r>
              <a:rPr lang="en-US" sz="2000" b="1" dirty="0">
                <a:solidFill>
                  <a:srgbClr val="FF0000"/>
                </a:solidFill>
              </a:rPr>
              <a:t>B</a:t>
            </a:r>
            <a:r>
              <a:rPr lang="en-US" sz="2000" b="1" dirty="0" smtClean="0">
                <a:solidFill>
                  <a:srgbClr val="FF0000"/>
                </a:solidFill>
              </a:rPr>
              <a:t>loody campaign</a:t>
            </a:r>
          </a:p>
          <a:p>
            <a:pPr eaLnBrk="1" hangingPunct="1">
              <a:buFont typeface="Wingdings" charset="2"/>
              <a:buChar char="§"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Murdered 1,000’s of foreign missionaries &amp; Chinese Christian converts</a:t>
            </a:r>
          </a:p>
          <a:p>
            <a:pPr indent="0" eaLnBrk="1" hangingPunct="1">
              <a:buNone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8-1)Relief troops arrived from Britain, France, Germany, Japan and the US to help squash the rebellion.</a:t>
            </a:r>
          </a:p>
          <a:p>
            <a:pPr indent="0" eaLnBrk="1" hangingPunct="1">
              <a:buNone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8-2) Boxers believed that they were </a:t>
            </a:r>
            <a:r>
              <a:rPr lang="en-US" sz="2000" b="1" u="sng" dirty="0" smtClean="0">
                <a:solidFill>
                  <a:srgbClr val="FF0000"/>
                </a:solidFill>
              </a:rPr>
              <a:t>impervious</a:t>
            </a:r>
            <a:r>
              <a:rPr lang="en-US" sz="2000" b="1" dirty="0" smtClean="0">
                <a:solidFill>
                  <a:srgbClr val="FF0000"/>
                </a:solidFill>
              </a:rPr>
              <a:t> to enemy bullets from meditation and discipline and could not be harmed. 1000’s were killed.</a:t>
            </a:r>
          </a:p>
          <a:p>
            <a:pPr eaLnBrk="1" hangingPunct="1">
              <a:buFontTx/>
              <a:buNone/>
              <a:defRPr/>
            </a:pPr>
            <a:endParaRPr lang="en-US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942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6047" y="1081064"/>
            <a:ext cx="6939448" cy="9144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latin typeface="Adobe Caslon Pro Bold"/>
                <a:cs typeface="Adobe Caslon Pro Bold"/>
              </a:rPr>
              <a:t>Boxer Rebellion </a:t>
            </a:r>
            <a:br>
              <a:rPr lang="en-US" b="1" dirty="0" smtClean="0">
                <a:solidFill>
                  <a:srgbClr val="FF0000"/>
                </a:solidFill>
                <a:latin typeface="Adobe Caslon Pro Bold"/>
                <a:cs typeface="Adobe Caslon Pro Bold"/>
              </a:rPr>
            </a:br>
            <a:r>
              <a:rPr lang="en-US" b="1" dirty="0" smtClean="0">
                <a:solidFill>
                  <a:srgbClr val="FF0000"/>
                </a:solidFill>
                <a:latin typeface="Adobe Caslon Pro Bold"/>
                <a:cs typeface="Adobe Caslon Pro Bold"/>
              </a:rPr>
              <a:t>June 1900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5039" y="1995528"/>
            <a:ext cx="7473161" cy="5214244"/>
          </a:xfrm>
        </p:spPr>
        <p:txBody>
          <a:bodyPr>
            <a:normAutofit/>
          </a:bodyPr>
          <a:lstStyle/>
          <a:p>
            <a:pPr indent="0" eaLnBrk="1" hangingPunct="1">
              <a:buNone/>
              <a:defRPr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indent="0" eaLnBrk="1" hangingPunct="1">
              <a:buNone/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9) Rebellion ended with a treaty</a:t>
            </a:r>
          </a:p>
          <a:p>
            <a:pPr eaLnBrk="1" hangingPunct="1">
              <a:buFontTx/>
              <a:buNone/>
              <a:defRPr/>
            </a:pPr>
            <a:endParaRPr lang="en-US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488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6047" y="1081064"/>
            <a:ext cx="6939448" cy="9144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latin typeface="Adobe Caslon Pro Bold"/>
                <a:cs typeface="Adobe Caslon Pro Bold"/>
              </a:rPr>
              <a:t>3 vastly different philosophies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5039" y="2442018"/>
            <a:ext cx="7473161" cy="3653983"/>
          </a:xfrm>
        </p:spPr>
        <p:txBody>
          <a:bodyPr>
            <a:noAutofit/>
          </a:bodyPr>
          <a:lstStyle/>
          <a:p>
            <a:pPr indent="0" eaLnBrk="1" hangingPunct="1"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3 Presidents, 3 very different ideas on how to deal with foreign powers</a:t>
            </a:r>
          </a:p>
          <a:p>
            <a:pPr marL="342900" indent="-342900" eaLnBrk="1" hangingPunct="1">
              <a:buFont typeface="Wingdings" charset="2"/>
              <a:buChar char="§"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Big Stick Policy – Theodore Roosevelt</a:t>
            </a:r>
          </a:p>
          <a:p>
            <a:pPr eaLnBrk="1" hangingPunct="1">
              <a:buFont typeface="Wingdings" charset="2"/>
              <a:buChar char="§"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Dollar Diplomacy –William Howard Taft</a:t>
            </a:r>
          </a:p>
          <a:p>
            <a:pPr eaLnBrk="1" hangingPunct="1">
              <a:buFont typeface="Wingdings" charset="2"/>
              <a:buChar char="§"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Moral Diplomacy – Woodrow Wilson</a:t>
            </a:r>
          </a:p>
        </p:txBody>
      </p:sp>
    </p:spTree>
    <p:extLst>
      <p:ext uri="{BB962C8B-B14F-4D97-AF65-F5344CB8AC3E}">
        <p14:creationId xmlns:p14="http://schemas.microsoft.com/office/powerpoint/2010/main" val="3565452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561" y="1107047"/>
            <a:ext cx="7128821" cy="452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46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6047" y="1081064"/>
            <a:ext cx="6939448" cy="9144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latin typeface="Adobe Caslon Pro Bold"/>
                <a:cs typeface="Adobe Caslon Pro Bold"/>
              </a:rPr>
              <a:t>“Speak softly and carry a big stick”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5039" y="2148976"/>
            <a:ext cx="7473161" cy="3947025"/>
          </a:xfrm>
        </p:spPr>
        <p:txBody>
          <a:bodyPr>
            <a:noAutofit/>
          </a:bodyPr>
          <a:lstStyle/>
          <a:p>
            <a:pPr indent="0" eaLnBrk="1" hangingPunct="1">
              <a:buNone/>
              <a:defRPr/>
            </a:pPr>
            <a:r>
              <a:rPr lang="en-US" sz="2400" b="1" u="sng" dirty="0" smtClean="0">
                <a:solidFill>
                  <a:srgbClr val="FF0000"/>
                </a:solidFill>
              </a:rPr>
              <a:t>Back up your words with powerful action!</a:t>
            </a:r>
          </a:p>
          <a:p>
            <a:pPr indent="0" eaLnBrk="1" hangingPunct="1"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EX: Believed the US should take a strong role in Asia</a:t>
            </a:r>
          </a:p>
          <a:p>
            <a:pPr indent="0" eaLnBrk="1" hangingPunct="1">
              <a:buNone/>
              <a:defRPr/>
            </a:pPr>
            <a:r>
              <a:rPr lang="en-US" sz="2400" b="1" u="sng" dirty="0" smtClean="0">
                <a:solidFill>
                  <a:srgbClr val="FF0000"/>
                </a:solidFill>
              </a:rPr>
              <a:t>Examples:</a:t>
            </a:r>
            <a:endParaRPr lang="en-US" sz="2400" b="1" u="sng" dirty="0">
              <a:solidFill>
                <a:srgbClr val="FF0000"/>
              </a:solidFill>
            </a:endParaRPr>
          </a:p>
          <a:p>
            <a:pPr marL="457200" indent="-457200" eaLnBrk="1" hangingPunct="1">
              <a:buAutoNum type="arabicPeriod"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1905- Gentlemen’s Agreement- ended war between Japan and Russia</a:t>
            </a:r>
          </a:p>
          <a:p>
            <a:pPr marL="457200" indent="-457200" eaLnBrk="1" hangingPunct="1">
              <a:buAutoNum type="arabicPeriod"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1908-1914- Built Panama Canal</a:t>
            </a:r>
          </a:p>
          <a:p>
            <a:pPr marL="457200" indent="-457200" eaLnBrk="1" hangingPunct="1">
              <a:buAutoNum type="arabicPeriod"/>
              <a:defRPr/>
            </a:pPr>
            <a:endParaRPr lang="en-US" sz="2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773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6047" y="1081064"/>
            <a:ext cx="6939448" cy="9144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latin typeface="Adobe Caslon Pro Bold"/>
                <a:cs typeface="Adobe Caslon Pro Bold"/>
              </a:rPr>
              <a:t>“great white fleet”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5039" y="2442018"/>
            <a:ext cx="7473161" cy="3653983"/>
          </a:xfrm>
        </p:spPr>
        <p:txBody>
          <a:bodyPr>
            <a:noAutofit/>
          </a:bodyPr>
          <a:lstStyle/>
          <a:p>
            <a:pPr marL="457200" indent="-457200" eaLnBrk="1" hangingPunct="1">
              <a:buAutoNum type="arabicPeriod"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Show of growing US naval power &amp; might</a:t>
            </a:r>
          </a:p>
          <a:p>
            <a:pPr marL="457200" indent="-457200" eaLnBrk="1" hangingPunct="1">
              <a:buAutoNum type="arabicPeriod"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Tour was triumph, Us regarded as most potent naval power after British</a:t>
            </a:r>
          </a:p>
        </p:txBody>
      </p:sp>
    </p:spTree>
    <p:extLst>
      <p:ext uri="{BB962C8B-B14F-4D97-AF65-F5344CB8AC3E}">
        <p14:creationId xmlns:p14="http://schemas.microsoft.com/office/powerpoint/2010/main" val="3315110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6047" y="1081064"/>
            <a:ext cx="6939448" cy="9144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latin typeface="Adobe Caslon Pro Bold"/>
                <a:cs typeface="Adobe Caslon Pro Bold"/>
              </a:rPr>
              <a:t>“</a:t>
            </a:r>
            <a:r>
              <a:rPr lang="en-US" b="1" dirty="0" err="1" smtClean="0">
                <a:solidFill>
                  <a:srgbClr val="FF0000"/>
                </a:solidFill>
                <a:latin typeface="Adobe Caslon Pro Bold"/>
                <a:cs typeface="Adobe Caslon Pro Bold"/>
              </a:rPr>
              <a:t>monroe</a:t>
            </a:r>
            <a:r>
              <a:rPr lang="en-US" b="1" dirty="0" smtClean="0">
                <a:solidFill>
                  <a:srgbClr val="FF0000"/>
                </a:solidFill>
                <a:latin typeface="Adobe Caslon Pro Bold"/>
                <a:cs typeface="Adobe Caslon Pro Bold"/>
              </a:rPr>
              <a:t> doctrine 1823”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5039" y="2442018"/>
            <a:ext cx="7473161" cy="3653983"/>
          </a:xfrm>
        </p:spPr>
        <p:txBody>
          <a:bodyPr>
            <a:noAutofit/>
          </a:bodyPr>
          <a:lstStyle/>
          <a:p>
            <a:pPr indent="0" eaLnBrk="1" hangingPunct="1">
              <a:buNone/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Sought to limit European expansion into Western Hemisphere</a:t>
            </a:r>
          </a:p>
          <a:p>
            <a:pPr indent="0" eaLnBrk="1" hangingPunct="1">
              <a:buNone/>
              <a:defRPr/>
            </a:pPr>
            <a:endParaRPr lang="en-US" sz="2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293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6047" y="1081064"/>
            <a:ext cx="6939448" cy="9144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err="1" smtClean="0">
                <a:solidFill>
                  <a:srgbClr val="FF0000"/>
                </a:solidFill>
                <a:latin typeface="Adobe Caslon Pro Bold"/>
                <a:cs typeface="Adobe Caslon Pro Bold"/>
              </a:rPr>
              <a:t>monroe</a:t>
            </a:r>
            <a:r>
              <a:rPr lang="en-US" b="1" dirty="0" smtClean="0">
                <a:solidFill>
                  <a:srgbClr val="FF0000"/>
                </a:solidFill>
                <a:latin typeface="Adobe Caslon Pro Bold"/>
                <a:cs typeface="Adobe Caslon Pro Bold"/>
              </a:rPr>
              <a:t> doctrine’s Extension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5039" y="2442018"/>
            <a:ext cx="7473161" cy="3653983"/>
          </a:xfrm>
        </p:spPr>
        <p:txBody>
          <a:bodyPr>
            <a:noAutofit/>
          </a:bodyPr>
          <a:lstStyle/>
          <a:p>
            <a:pPr indent="0" eaLnBrk="1" hangingPunct="1"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6a) Roosevelt’s extension of that was called the Roosevelt Corollary</a:t>
            </a:r>
          </a:p>
          <a:p>
            <a:pPr indent="0" eaLnBrk="1" hangingPunct="1"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6b) US the right to send our military to Keep powers out of Western Hemisphere</a:t>
            </a:r>
          </a:p>
          <a:p>
            <a:pPr indent="0" eaLnBrk="1" hangingPunct="1">
              <a:buNone/>
              <a:defRPr/>
            </a:pPr>
            <a:endParaRPr lang="en-US" sz="2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192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6047" y="1081064"/>
            <a:ext cx="6939448" cy="9144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latin typeface="Adobe Caslon Pro Bold"/>
                <a:cs typeface="Adobe Caslon Pro Bold"/>
              </a:rPr>
              <a:t>Dollar Diplomacy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5039" y="1995528"/>
            <a:ext cx="7473161" cy="4100474"/>
          </a:xfrm>
        </p:spPr>
        <p:txBody>
          <a:bodyPr>
            <a:noAutofit/>
          </a:bodyPr>
          <a:lstStyle/>
          <a:p>
            <a:pPr indent="0" eaLnBrk="1" hangingPunct="1">
              <a:buNone/>
              <a:defRPr/>
            </a:pPr>
            <a:r>
              <a:rPr lang="en-US" sz="2600" b="1" u="sng" dirty="0" smtClean="0">
                <a:solidFill>
                  <a:srgbClr val="FF0000"/>
                </a:solidFill>
              </a:rPr>
              <a:t>Dollar Diplomacy- </a:t>
            </a:r>
            <a:r>
              <a:rPr lang="en-US" sz="2600" b="1" dirty="0" smtClean="0">
                <a:solidFill>
                  <a:srgbClr val="FF0000"/>
                </a:solidFill>
              </a:rPr>
              <a:t>encouraging US investment in Latin America and China to discourage European investment</a:t>
            </a:r>
          </a:p>
          <a:p>
            <a:pPr indent="0" eaLnBrk="1" hangingPunct="1">
              <a:buNone/>
              <a:defRPr/>
            </a:pPr>
            <a:r>
              <a:rPr lang="en-US" sz="2600" b="1" u="sng" dirty="0" smtClean="0">
                <a:solidFill>
                  <a:srgbClr val="FF0000"/>
                </a:solidFill>
              </a:rPr>
              <a:t>RESULT- </a:t>
            </a:r>
            <a:r>
              <a:rPr lang="en-US" sz="2600" b="1" dirty="0" smtClean="0">
                <a:solidFill>
                  <a:srgbClr val="FF0000"/>
                </a:solidFill>
              </a:rPr>
              <a:t>US owned businesses came to dominate the economies of many small nations in Central America, Caribbean and parts of South America</a:t>
            </a:r>
          </a:p>
        </p:txBody>
      </p:sp>
    </p:spTree>
    <p:extLst>
      <p:ext uri="{BB962C8B-B14F-4D97-AF65-F5344CB8AC3E}">
        <p14:creationId xmlns:p14="http://schemas.microsoft.com/office/powerpoint/2010/main" val="1927530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8715" b="28715"/>
          <a:stretch>
            <a:fillRect/>
          </a:stretch>
        </p:blipFill>
        <p:spPr/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7556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6047" y="1081064"/>
            <a:ext cx="6939448" cy="9144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latin typeface="Adobe Caslon Pro Bold"/>
                <a:cs typeface="Adobe Caslon Pro Bold"/>
              </a:rPr>
              <a:t>Moral Diplomacy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5039" y="1995528"/>
            <a:ext cx="7473161" cy="4100474"/>
          </a:xfrm>
        </p:spPr>
        <p:txBody>
          <a:bodyPr>
            <a:noAutofit/>
          </a:bodyPr>
          <a:lstStyle/>
          <a:p>
            <a:pPr indent="0" eaLnBrk="1" hangingPunct="1">
              <a:buNone/>
              <a:defRPr/>
            </a:pPr>
            <a:r>
              <a:rPr lang="en-US" sz="2600" b="1" u="sng" dirty="0" smtClean="0">
                <a:solidFill>
                  <a:srgbClr val="FF0000"/>
                </a:solidFill>
              </a:rPr>
              <a:t>Moral Diplomacy- </a:t>
            </a:r>
            <a:r>
              <a:rPr lang="en-US" sz="2600" b="1" dirty="0" smtClean="0">
                <a:solidFill>
                  <a:srgbClr val="FF0000"/>
                </a:solidFill>
              </a:rPr>
              <a:t>applying a moral standard by not recognizing any gov’t that is undemocratic or hostile to the interests of the US.</a:t>
            </a:r>
          </a:p>
          <a:p>
            <a:pPr indent="0" eaLnBrk="1" hangingPunct="1">
              <a:buNone/>
              <a:defRPr/>
            </a:pPr>
            <a:r>
              <a:rPr lang="en-US" sz="2600" b="1" u="sng" dirty="0" smtClean="0">
                <a:solidFill>
                  <a:srgbClr val="FF0000"/>
                </a:solidFill>
              </a:rPr>
              <a:t>RESULT- </a:t>
            </a:r>
            <a:r>
              <a:rPr lang="en-US" sz="2600" b="1" dirty="0" smtClean="0">
                <a:solidFill>
                  <a:srgbClr val="FF0000"/>
                </a:solidFill>
              </a:rPr>
              <a:t>Failed with Mexico ( war was barely averted, President was assassinated)</a:t>
            </a:r>
          </a:p>
        </p:txBody>
      </p:sp>
    </p:spTree>
    <p:extLst>
      <p:ext uri="{BB962C8B-B14F-4D97-AF65-F5344CB8AC3E}">
        <p14:creationId xmlns:p14="http://schemas.microsoft.com/office/powerpoint/2010/main" val="3120144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22024" y="1295398"/>
            <a:ext cx="6833471" cy="4465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latin typeface="Adobe Caslon Pro Bold"/>
                <a:cs typeface="Adobe Caslon Pro Bold"/>
              </a:rPr>
              <a:t>Student analysis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5039" y="2262936"/>
            <a:ext cx="7473161" cy="3833063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en-US" b="1" u="sng" dirty="0" smtClean="0">
                <a:solidFill>
                  <a:srgbClr val="FF0000"/>
                </a:solidFill>
              </a:rPr>
              <a:t>OVERSEAS EXPANSION GROUPWORK:</a:t>
            </a:r>
          </a:p>
          <a:p>
            <a:pPr eaLnBrk="1" hangingPunct="1">
              <a:buFontTx/>
              <a:buNone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1) Examine quotation</a:t>
            </a:r>
          </a:p>
          <a:p>
            <a:pPr indent="0" eaLnBrk="1" hangingPunct="1">
              <a:buNone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2) What does the word embroiled mean?                                                              3) Brief statement describing the author’s meaning of the quotation.</a:t>
            </a:r>
          </a:p>
          <a:p>
            <a:pPr indent="0" eaLnBrk="1" hangingPunct="1">
              <a:buNone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4)  Based on your newly acquired knowledge, cite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one piece of evidence that supports your group’s </a:t>
            </a:r>
            <a:r>
              <a:rPr lang="en-US" b="1" dirty="0" smtClean="0">
                <a:solidFill>
                  <a:srgbClr val="FF0000"/>
                </a:solidFill>
              </a:rPr>
              <a:t>opinion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8465" y="2262936"/>
            <a:ext cx="2245374" cy="164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151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84805"/>
            <a:ext cx="6400800" cy="111438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What is Imperialism?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A policy of powerful countries that seek to control the political and economic affairs of weaker countries or regions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028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84805"/>
            <a:ext cx="6400800" cy="111438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What is Isolationism?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099190"/>
            <a:ext cx="6400800" cy="3387212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A policy of having little to do with foreign affairs or nations. A nation will ultimately decide to remain “isolated” from contact with foreign nations, with the exception of business relationships.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92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84805"/>
            <a:ext cx="6400800" cy="204217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Why did the policy of isolation suit most </a:t>
            </a:r>
            <a:r>
              <a:rPr lang="en-US" b="1" dirty="0" err="1" smtClean="0">
                <a:solidFill>
                  <a:srgbClr val="FF0000"/>
                </a:solidFill>
              </a:rPr>
              <a:t>americans</a:t>
            </a:r>
            <a:r>
              <a:rPr lang="en-US" b="1" dirty="0" smtClean="0">
                <a:solidFill>
                  <a:srgbClr val="FF0000"/>
                </a:solidFill>
              </a:rPr>
              <a:t> in the 1800’s?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3026978"/>
            <a:ext cx="6400800" cy="2459423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Americans were busy focused on issues here at home – industrialization, building up the economy, reform and equality.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347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94585"/>
            <a:ext cx="6400800" cy="440533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“There must be two Americans. One that sets captives free and one that takes captive’s new freedom away.”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sz="2200" b="1" dirty="0" smtClean="0">
                <a:solidFill>
                  <a:srgbClr val="FF0000"/>
                </a:solidFill>
              </a:rPr>
              <a:t>-Mark twain, author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3026978"/>
            <a:ext cx="6400800" cy="2459423"/>
          </a:xfrm>
        </p:spPr>
        <p:txBody>
          <a:bodyPr>
            <a:noAutofit/>
          </a:bodyPr>
          <a:lstStyle/>
          <a:p>
            <a:pPr indent="0">
              <a:buNone/>
            </a:pP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737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6047" y="1081064"/>
            <a:ext cx="6939448" cy="9144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latin typeface="Adobe Caslon Pro Bold"/>
                <a:cs typeface="Adobe Caslon Pro Bold"/>
              </a:rPr>
              <a:t>The US has “ multiple personalities”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5039" y="1995528"/>
            <a:ext cx="7473161" cy="4100473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en-US" b="1" u="sng" dirty="0" smtClean="0"/>
              <a:t>Roman God Janus – Two Faces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One looks to the past, the other to the future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Everyone has a good side and a bad side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Giver of the beginning/decider of the end</a:t>
            </a:r>
            <a:endParaRPr lang="en-US" b="1" dirty="0">
              <a:solidFill>
                <a:srgbClr val="FF0000"/>
              </a:solidFill>
            </a:endParaRPr>
          </a:p>
          <a:p>
            <a:pPr indent="0" eaLnBrk="1" hangingPunct="1">
              <a:buNone/>
              <a:defRPr/>
            </a:pPr>
            <a:r>
              <a:rPr lang="en-US" b="1" u="sng" dirty="0" smtClean="0"/>
              <a:t>“Three Faces of Eve” (1957)</a:t>
            </a:r>
          </a:p>
          <a:p>
            <a:pPr eaLnBrk="1" hangingPunct="1">
              <a:buFont typeface="Wingdings" charset="2"/>
              <a:buChar char="Ø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US has “multiple personalities” disorder –</a:t>
            </a:r>
          </a:p>
          <a:p>
            <a:pPr eaLnBrk="1" hangingPunct="1">
              <a:buFont typeface="Wingdings" charset="2"/>
              <a:buChar char="Ø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We are the “giver” if freedom 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in one sense and</a:t>
            </a:r>
          </a:p>
          <a:p>
            <a:pPr eaLnBrk="1" hangingPunct="1">
              <a:buFont typeface="Wingdings" charset="2"/>
              <a:buChar char="Ø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 the taker of that newly given freedom in another.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2648" y="1995527"/>
            <a:ext cx="2242847" cy="319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098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6047" y="1081064"/>
            <a:ext cx="6939448" cy="9144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latin typeface="Adobe Caslon Pro Bold"/>
                <a:cs typeface="Adobe Caslon Pro Bold"/>
              </a:rPr>
              <a:t>Sphere of influence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5039" y="2614943"/>
            <a:ext cx="7473161" cy="3481058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Areas where countries had exclusive rights to trade, invest and had special political rights</a:t>
            </a:r>
          </a:p>
        </p:txBody>
      </p:sp>
    </p:spTree>
    <p:extLst>
      <p:ext uri="{BB962C8B-B14F-4D97-AF65-F5344CB8AC3E}">
        <p14:creationId xmlns:p14="http://schemas.microsoft.com/office/powerpoint/2010/main" val="1249452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6047" y="1081064"/>
            <a:ext cx="6939448" cy="9144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latin typeface="Adobe Caslon Pro Bold"/>
                <a:cs typeface="Adobe Caslon Pro Bold"/>
              </a:rPr>
              <a:t>Open Door Policy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5039" y="1995528"/>
            <a:ext cx="7473161" cy="4100473"/>
          </a:xfrm>
        </p:spPr>
        <p:txBody>
          <a:bodyPr>
            <a:noAutofit/>
          </a:bodyPr>
          <a:lstStyle/>
          <a:p>
            <a:pPr eaLnBrk="1" hangingPunct="1">
              <a:buFont typeface="Wingdings" charset="2"/>
              <a:buChar char="§"/>
              <a:defRPr/>
            </a:pPr>
            <a:r>
              <a:rPr lang="en-US" sz="2000" b="1" u="sng" dirty="0" smtClean="0">
                <a:solidFill>
                  <a:srgbClr val="FF0000"/>
                </a:solidFill>
              </a:rPr>
              <a:t>Imperialist</a:t>
            </a:r>
            <a:r>
              <a:rPr lang="en-US" sz="2000" b="1" dirty="0" smtClean="0">
                <a:solidFill>
                  <a:srgbClr val="FF0000"/>
                </a:solidFill>
              </a:rPr>
              <a:t> – </a:t>
            </a:r>
            <a:r>
              <a:rPr lang="en-US" sz="2000" b="1" dirty="0" err="1" smtClean="0">
                <a:solidFill>
                  <a:srgbClr val="FF0000"/>
                </a:solidFill>
              </a:rPr>
              <a:t>helpe</a:t>
            </a:r>
            <a:r>
              <a:rPr lang="en-US" sz="2000" b="1" dirty="0" smtClean="0">
                <a:solidFill>
                  <a:srgbClr val="FF0000"/>
                </a:solidFill>
              </a:rPr>
              <a:t> US businesses by </a:t>
            </a:r>
            <a:r>
              <a:rPr lang="en-US" sz="2000" b="1" dirty="0" err="1" smtClean="0">
                <a:solidFill>
                  <a:srgbClr val="FF0000"/>
                </a:solidFill>
              </a:rPr>
              <a:t>guarenteeing</a:t>
            </a:r>
            <a:r>
              <a:rPr lang="en-US" sz="2000" b="1" dirty="0" smtClean="0">
                <a:solidFill>
                  <a:srgbClr val="FF0000"/>
                </a:solidFill>
              </a:rPr>
              <a:t> equal trading rights for all (preventing discrimination)</a:t>
            </a:r>
          </a:p>
          <a:p>
            <a:pPr eaLnBrk="1" hangingPunct="1">
              <a:buFont typeface="Wingdings" charset="2"/>
              <a:buChar char="§"/>
              <a:defRPr/>
            </a:pPr>
            <a:r>
              <a:rPr lang="en-US" sz="2000" b="1" u="sng" dirty="0" smtClean="0">
                <a:solidFill>
                  <a:srgbClr val="FF0000"/>
                </a:solidFill>
              </a:rPr>
              <a:t>Anti-imperialist </a:t>
            </a:r>
            <a:r>
              <a:rPr lang="en-US" sz="2000" b="1" dirty="0" smtClean="0">
                <a:solidFill>
                  <a:srgbClr val="FF0000"/>
                </a:solidFill>
              </a:rPr>
              <a:t>– China maintained its own territorial integrity (no one foreign power was going to claim ownership of it)</a:t>
            </a:r>
          </a:p>
          <a:p>
            <a:pPr eaLnBrk="1" hangingPunct="1">
              <a:buFont typeface="Wingdings" charset="2"/>
              <a:buChar char="§"/>
              <a:defRPr/>
            </a:pPr>
            <a:endParaRPr lang="en-US" sz="2000" b="1" dirty="0">
              <a:solidFill>
                <a:srgbClr val="FF0000"/>
              </a:solidFill>
            </a:endParaRPr>
          </a:p>
          <a:p>
            <a:pPr eaLnBrk="1" hangingPunct="1">
              <a:buFont typeface="Wingdings" charset="2"/>
              <a:buChar char="§"/>
              <a:defRPr/>
            </a:pPr>
            <a:r>
              <a:rPr lang="en-US" sz="2000" b="1" u="sng" dirty="0" smtClean="0">
                <a:solidFill>
                  <a:srgbClr val="FF0000"/>
                </a:solidFill>
              </a:rPr>
              <a:t>PROBLEM</a:t>
            </a:r>
            <a:r>
              <a:rPr lang="en-US" sz="2000" b="1" dirty="0" smtClean="0">
                <a:solidFill>
                  <a:srgbClr val="FF0000"/>
                </a:solidFill>
              </a:rPr>
              <a:t>- China did not approve it; there was no real way to enforce</a:t>
            </a:r>
          </a:p>
        </p:txBody>
      </p:sp>
    </p:spTree>
    <p:extLst>
      <p:ext uri="{BB962C8B-B14F-4D97-AF65-F5344CB8AC3E}">
        <p14:creationId xmlns:p14="http://schemas.microsoft.com/office/powerpoint/2010/main" val="2811276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1305</TotalTime>
  <Words>682</Words>
  <Application>Microsoft Macintosh PowerPoint</Application>
  <PresentationFormat>On-screen Show (4:3)</PresentationFormat>
  <Paragraphs>65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Couture</vt:lpstr>
      <vt:lpstr>Welcome to the international Arena</vt:lpstr>
      <vt:lpstr>PowerPoint Presentation</vt:lpstr>
      <vt:lpstr>What is Imperialism?</vt:lpstr>
      <vt:lpstr>What is Isolationism?</vt:lpstr>
      <vt:lpstr>Why did the policy of isolation suit most americans in the 1800’s?</vt:lpstr>
      <vt:lpstr>“There must be two Americans. One that sets captives free and one that takes captive’s new freedom away.” -Mark twain, author</vt:lpstr>
      <vt:lpstr>The US has “ multiple personalities”</vt:lpstr>
      <vt:lpstr>Sphere of influence</vt:lpstr>
      <vt:lpstr>Open Door Policy</vt:lpstr>
      <vt:lpstr>Fists of righteous harmony</vt:lpstr>
      <vt:lpstr>Boxer Rebellion  June 1900</vt:lpstr>
      <vt:lpstr>Boxer Rebellion  June 1900</vt:lpstr>
      <vt:lpstr>3 vastly different philosophies</vt:lpstr>
      <vt:lpstr>PowerPoint Presentation</vt:lpstr>
      <vt:lpstr>“Speak softly and carry a big stick”</vt:lpstr>
      <vt:lpstr>“great white fleet”</vt:lpstr>
      <vt:lpstr>“monroe doctrine 1823”</vt:lpstr>
      <vt:lpstr>monroe doctrine’s Extension</vt:lpstr>
      <vt:lpstr>Dollar Diplomacy</vt:lpstr>
      <vt:lpstr>Moral Diplomacy</vt:lpstr>
      <vt:lpstr>Student analysis</vt:lpstr>
    </vt:vector>
  </TitlesOfParts>
  <Company>BSSD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 Tuesday, January 29, 2013</dc:title>
  <dc:creator>User</dc:creator>
  <cp:lastModifiedBy>User</cp:lastModifiedBy>
  <cp:revision>37</cp:revision>
  <dcterms:created xsi:type="dcterms:W3CDTF">2013-01-29T19:51:01Z</dcterms:created>
  <dcterms:modified xsi:type="dcterms:W3CDTF">2013-02-26T19:44:14Z</dcterms:modified>
</cp:coreProperties>
</file>