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2" r:id="rId7"/>
    <p:sldId id="263" r:id="rId8"/>
    <p:sldId id="264" r:id="rId9"/>
    <p:sldId id="265" r:id="rId10"/>
    <p:sldId id="267" r:id="rId11"/>
    <p:sldId id="266" r:id="rId12"/>
    <p:sldId id="268" r:id="rId13"/>
    <p:sldId id="269" r:id="rId14"/>
    <p:sldId id="270" r:id="rId15"/>
    <p:sldId id="332" r:id="rId16"/>
    <p:sldId id="272" r:id="rId17"/>
    <p:sldId id="273" r:id="rId18"/>
    <p:sldId id="274" r:id="rId19"/>
    <p:sldId id="276" r:id="rId20"/>
    <p:sldId id="275" r:id="rId21"/>
    <p:sldId id="279" r:id="rId22"/>
    <p:sldId id="278" r:id="rId23"/>
    <p:sldId id="334" r:id="rId24"/>
    <p:sldId id="333"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2" r:id="rId46"/>
    <p:sldId id="305" r:id="rId47"/>
    <p:sldId id="303" r:id="rId48"/>
    <p:sldId id="304" r:id="rId49"/>
    <p:sldId id="306" r:id="rId50"/>
    <p:sldId id="309" r:id="rId51"/>
    <p:sldId id="312" r:id="rId52"/>
    <p:sldId id="310" r:id="rId53"/>
    <p:sldId id="311" r:id="rId54"/>
    <p:sldId id="307" r:id="rId55"/>
    <p:sldId id="308" r:id="rId56"/>
    <p:sldId id="313" r:id="rId57"/>
    <p:sldId id="314" r:id="rId58"/>
    <p:sldId id="315" r:id="rId59"/>
    <p:sldId id="316"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786908-4BC9-DA4D-8015-95FF0BDF1F29}">
          <p14:sldIdLst>
            <p14:sldId id="256"/>
            <p14:sldId id="257"/>
            <p14:sldId id="258"/>
            <p14:sldId id="259"/>
            <p14:sldId id="260"/>
            <p14:sldId id="262"/>
            <p14:sldId id="263"/>
            <p14:sldId id="264"/>
            <p14:sldId id="265"/>
            <p14:sldId id="267"/>
            <p14:sldId id="266"/>
            <p14:sldId id="268"/>
            <p14:sldId id="269"/>
            <p14:sldId id="270"/>
          </p14:sldIdLst>
        </p14:section>
        <p14:section name="Untitled Section" id="{595C90C1-3D1C-FE46-A04F-60F0853566AC}">
          <p14:sldIdLst>
            <p14:sldId id="332"/>
            <p14:sldId id="272"/>
            <p14:sldId id="273"/>
            <p14:sldId id="274"/>
            <p14:sldId id="276"/>
            <p14:sldId id="275"/>
            <p14:sldId id="279"/>
            <p14:sldId id="278"/>
            <p14:sldId id="334"/>
            <p14:sldId id="333"/>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2"/>
            <p14:sldId id="305"/>
            <p14:sldId id="303"/>
            <p14:sldId id="304"/>
            <p14:sldId id="306"/>
            <p14:sldId id="309"/>
            <p14:sldId id="312"/>
            <p14:sldId id="310"/>
            <p14:sldId id="311"/>
            <p14:sldId id="307"/>
            <p14:sldId id="308"/>
            <p14:sldId id="313"/>
            <p14:sldId id="314"/>
            <p14:sldId id="315"/>
            <p14:sldId id="316"/>
            <p14:sldId id="319"/>
            <p14:sldId id="320"/>
            <p14:sldId id="321"/>
            <p14:sldId id="322"/>
            <p14:sldId id="323"/>
            <p14:sldId id="324"/>
            <p14:sldId id="325"/>
            <p14:sldId id="326"/>
            <p14:sldId id="327"/>
            <p14:sldId id="328"/>
            <p14:sldId id="329"/>
            <p14:sldId id="330"/>
            <p14:sldId id="33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3" d="100"/>
          <a:sy n="83" d="100"/>
        </p:scale>
        <p:origin x="-183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3BE108-23B0-AC4D-B8D0-3A370FA30D48}" type="datetimeFigureOut">
              <a:rPr lang="en-US" smtClean="0"/>
              <a:t>7/24/17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4A166-8550-AF45-A291-982E2FF01C41}" type="slidenum">
              <a:rPr lang="en-US" smtClean="0"/>
              <a:t>‹#›</a:t>
            </a:fld>
            <a:endParaRPr lang="en-US"/>
          </a:p>
        </p:txBody>
      </p:sp>
    </p:spTree>
    <p:extLst>
      <p:ext uri="{BB962C8B-B14F-4D97-AF65-F5344CB8AC3E}">
        <p14:creationId xmlns:p14="http://schemas.microsoft.com/office/powerpoint/2010/main" val="3277512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3BE108-23B0-AC4D-B8D0-3A370FA30D48}" type="datetimeFigureOut">
              <a:rPr lang="en-US" smtClean="0"/>
              <a:t>7/24/17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4A166-8550-AF45-A291-982E2FF01C41}" type="slidenum">
              <a:rPr lang="en-US" smtClean="0"/>
              <a:t>‹#›</a:t>
            </a:fld>
            <a:endParaRPr lang="en-US"/>
          </a:p>
        </p:txBody>
      </p:sp>
    </p:spTree>
    <p:extLst>
      <p:ext uri="{BB962C8B-B14F-4D97-AF65-F5344CB8AC3E}">
        <p14:creationId xmlns:p14="http://schemas.microsoft.com/office/powerpoint/2010/main" val="3316994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3BE108-23B0-AC4D-B8D0-3A370FA30D48}" type="datetimeFigureOut">
              <a:rPr lang="en-US" smtClean="0"/>
              <a:t>7/24/17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4A166-8550-AF45-A291-982E2FF01C41}" type="slidenum">
              <a:rPr lang="en-US" smtClean="0"/>
              <a:t>‹#›</a:t>
            </a:fld>
            <a:endParaRPr lang="en-US"/>
          </a:p>
        </p:txBody>
      </p:sp>
    </p:spTree>
    <p:extLst>
      <p:ext uri="{BB962C8B-B14F-4D97-AF65-F5344CB8AC3E}">
        <p14:creationId xmlns:p14="http://schemas.microsoft.com/office/powerpoint/2010/main" val="2004351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3BE108-23B0-AC4D-B8D0-3A370FA30D48}" type="datetimeFigureOut">
              <a:rPr lang="en-US" smtClean="0"/>
              <a:t>7/24/17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4A166-8550-AF45-A291-982E2FF01C41}" type="slidenum">
              <a:rPr lang="en-US" smtClean="0"/>
              <a:t>‹#›</a:t>
            </a:fld>
            <a:endParaRPr lang="en-US"/>
          </a:p>
        </p:txBody>
      </p:sp>
    </p:spTree>
    <p:extLst>
      <p:ext uri="{BB962C8B-B14F-4D97-AF65-F5344CB8AC3E}">
        <p14:creationId xmlns:p14="http://schemas.microsoft.com/office/powerpoint/2010/main" val="2194285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3BE108-23B0-AC4D-B8D0-3A370FA30D48}" type="datetimeFigureOut">
              <a:rPr lang="en-US" smtClean="0"/>
              <a:t>7/24/17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4A166-8550-AF45-A291-982E2FF01C41}" type="slidenum">
              <a:rPr lang="en-US" smtClean="0"/>
              <a:t>‹#›</a:t>
            </a:fld>
            <a:endParaRPr lang="en-US"/>
          </a:p>
        </p:txBody>
      </p:sp>
    </p:spTree>
    <p:extLst>
      <p:ext uri="{BB962C8B-B14F-4D97-AF65-F5344CB8AC3E}">
        <p14:creationId xmlns:p14="http://schemas.microsoft.com/office/powerpoint/2010/main" val="2087648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3BE108-23B0-AC4D-B8D0-3A370FA30D48}" type="datetimeFigureOut">
              <a:rPr lang="en-US" smtClean="0"/>
              <a:t>7/24/17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4A166-8550-AF45-A291-982E2FF01C41}" type="slidenum">
              <a:rPr lang="en-US" smtClean="0"/>
              <a:t>‹#›</a:t>
            </a:fld>
            <a:endParaRPr lang="en-US"/>
          </a:p>
        </p:txBody>
      </p:sp>
    </p:spTree>
    <p:extLst>
      <p:ext uri="{BB962C8B-B14F-4D97-AF65-F5344CB8AC3E}">
        <p14:creationId xmlns:p14="http://schemas.microsoft.com/office/powerpoint/2010/main" val="49714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3BE108-23B0-AC4D-B8D0-3A370FA30D48}" type="datetimeFigureOut">
              <a:rPr lang="en-US" smtClean="0"/>
              <a:t>7/24/17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A4A166-8550-AF45-A291-982E2FF01C41}" type="slidenum">
              <a:rPr lang="en-US" smtClean="0"/>
              <a:t>‹#›</a:t>
            </a:fld>
            <a:endParaRPr lang="en-US"/>
          </a:p>
        </p:txBody>
      </p:sp>
    </p:spTree>
    <p:extLst>
      <p:ext uri="{BB962C8B-B14F-4D97-AF65-F5344CB8AC3E}">
        <p14:creationId xmlns:p14="http://schemas.microsoft.com/office/powerpoint/2010/main" val="2964428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3BE108-23B0-AC4D-B8D0-3A370FA30D48}" type="datetimeFigureOut">
              <a:rPr lang="en-US" smtClean="0"/>
              <a:t>7/24/17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A4A166-8550-AF45-A291-982E2FF01C41}" type="slidenum">
              <a:rPr lang="en-US" smtClean="0"/>
              <a:t>‹#›</a:t>
            </a:fld>
            <a:endParaRPr lang="en-US"/>
          </a:p>
        </p:txBody>
      </p:sp>
    </p:spTree>
    <p:extLst>
      <p:ext uri="{BB962C8B-B14F-4D97-AF65-F5344CB8AC3E}">
        <p14:creationId xmlns:p14="http://schemas.microsoft.com/office/powerpoint/2010/main" val="19917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3BE108-23B0-AC4D-B8D0-3A370FA30D48}" type="datetimeFigureOut">
              <a:rPr lang="en-US" smtClean="0"/>
              <a:t>7/24/17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A4A166-8550-AF45-A291-982E2FF01C41}" type="slidenum">
              <a:rPr lang="en-US" smtClean="0"/>
              <a:t>‹#›</a:t>
            </a:fld>
            <a:endParaRPr lang="en-US"/>
          </a:p>
        </p:txBody>
      </p:sp>
    </p:spTree>
    <p:extLst>
      <p:ext uri="{BB962C8B-B14F-4D97-AF65-F5344CB8AC3E}">
        <p14:creationId xmlns:p14="http://schemas.microsoft.com/office/powerpoint/2010/main" val="409831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3BE108-23B0-AC4D-B8D0-3A370FA30D48}" type="datetimeFigureOut">
              <a:rPr lang="en-US" smtClean="0"/>
              <a:t>7/24/17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4A166-8550-AF45-A291-982E2FF01C41}" type="slidenum">
              <a:rPr lang="en-US" smtClean="0"/>
              <a:t>‹#›</a:t>
            </a:fld>
            <a:endParaRPr lang="en-US"/>
          </a:p>
        </p:txBody>
      </p:sp>
    </p:spTree>
    <p:extLst>
      <p:ext uri="{BB962C8B-B14F-4D97-AF65-F5344CB8AC3E}">
        <p14:creationId xmlns:p14="http://schemas.microsoft.com/office/powerpoint/2010/main" val="171456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3BE108-23B0-AC4D-B8D0-3A370FA30D48}" type="datetimeFigureOut">
              <a:rPr lang="en-US" smtClean="0"/>
              <a:t>7/24/17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4A166-8550-AF45-A291-982E2FF01C41}" type="slidenum">
              <a:rPr lang="en-US" smtClean="0"/>
              <a:t>‹#›</a:t>
            </a:fld>
            <a:endParaRPr lang="en-US"/>
          </a:p>
        </p:txBody>
      </p:sp>
    </p:spTree>
    <p:extLst>
      <p:ext uri="{BB962C8B-B14F-4D97-AF65-F5344CB8AC3E}">
        <p14:creationId xmlns:p14="http://schemas.microsoft.com/office/powerpoint/2010/main" val="42546682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3BE108-23B0-AC4D-B8D0-3A370FA30D48}" type="datetimeFigureOut">
              <a:rPr lang="en-US" smtClean="0"/>
              <a:t>7/24/17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4A166-8550-AF45-A291-982E2FF01C41}" type="slidenum">
              <a:rPr lang="en-US" smtClean="0"/>
              <a:t>‹#›</a:t>
            </a:fld>
            <a:endParaRPr lang="en-US"/>
          </a:p>
        </p:txBody>
      </p:sp>
    </p:spTree>
    <p:extLst>
      <p:ext uri="{BB962C8B-B14F-4D97-AF65-F5344CB8AC3E}">
        <p14:creationId xmlns:p14="http://schemas.microsoft.com/office/powerpoint/2010/main" val="53564301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gif"/><Relationship Id="rId5" Type="http://schemas.openxmlformats.org/officeDocument/2006/relationships/image" Target="../media/image4.jpg"/><Relationship Id="rId6" Type="http://schemas.openxmlformats.org/officeDocument/2006/relationships/image" Target="../media/image5.gif"/><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4" Type="http://schemas.openxmlformats.org/officeDocument/2006/relationships/image" Target="../media/image35.jpg"/><Relationship Id="rId5" Type="http://schemas.openxmlformats.org/officeDocument/2006/relationships/image" Target="../media/image36.jpg"/><Relationship Id="rId1" Type="http://schemas.openxmlformats.org/officeDocument/2006/relationships/slideLayout" Target="../slideLayouts/slideLayout4.xml"/><Relationship Id="rId2" Type="http://schemas.openxmlformats.org/officeDocument/2006/relationships/image" Target="../media/image3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 Id="rId3" Type="http://schemas.openxmlformats.org/officeDocument/2006/relationships/image" Target="../media/image42.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gi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sz="3600" b="1" dirty="0" smtClean="0">
                <a:solidFill>
                  <a:schemeClr val="accent2">
                    <a:lumMod val="60000"/>
                    <a:lumOff val="40000"/>
                  </a:schemeClr>
                </a:solidFill>
              </a:rPr>
              <a:t>Chapter 13</a:t>
            </a:r>
            <a:r>
              <a:rPr lang="en-US" b="1" dirty="0" smtClean="0">
                <a:solidFill>
                  <a:schemeClr val="accent2">
                    <a:lumMod val="75000"/>
                  </a:schemeClr>
                </a:solidFill>
              </a:rPr>
              <a:t/>
            </a:r>
            <a:br>
              <a:rPr lang="en-US" b="1" dirty="0" smtClean="0">
                <a:solidFill>
                  <a:schemeClr val="accent2">
                    <a:lumMod val="75000"/>
                  </a:schemeClr>
                </a:solidFill>
              </a:rPr>
            </a:br>
            <a:r>
              <a:rPr lang="en-US" b="1" dirty="0" smtClean="0">
                <a:solidFill>
                  <a:schemeClr val="accent6">
                    <a:lumMod val="60000"/>
                    <a:lumOff val="40000"/>
                  </a:schemeClr>
                </a:solidFill>
              </a:rPr>
              <a:t>Changes on the Western Frontier</a:t>
            </a:r>
            <a:endParaRPr lang="en-US" b="1" dirty="0">
              <a:solidFill>
                <a:schemeClr val="accent6">
                  <a:lumMod val="60000"/>
                  <a:lumOff val="40000"/>
                </a:schemeClr>
              </a:solidFill>
            </a:endParaRPr>
          </a:p>
        </p:txBody>
      </p:sp>
      <p:sp>
        <p:nvSpPr>
          <p:cNvPr id="3" name="Subtitle 2"/>
          <p:cNvSpPr>
            <a:spLocks noGrp="1"/>
          </p:cNvSpPr>
          <p:nvPr>
            <p:ph type="subTitle" idx="1"/>
          </p:nvPr>
        </p:nvSpPr>
        <p:spPr>
          <a:xfrm>
            <a:off x="685800" y="3487853"/>
            <a:ext cx="6400800" cy="1752600"/>
          </a:xfrm>
        </p:spPr>
        <p:txBody>
          <a:bodyPr>
            <a:noAutofit/>
          </a:bodyPr>
          <a:lstStyle/>
          <a:p>
            <a:pPr marL="514350" indent="-514350" algn="l">
              <a:buAutoNum type="arabicPeriod"/>
            </a:pPr>
            <a:r>
              <a:rPr lang="en-US" sz="1800" dirty="0" smtClean="0">
                <a:solidFill>
                  <a:schemeClr val="tx1"/>
                </a:solidFill>
              </a:rPr>
              <a:t>Native American Culture in Crisis</a:t>
            </a:r>
          </a:p>
          <a:p>
            <a:pPr marL="514350" indent="-514350" algn="l">
              <a:buAutoNum type="arabicPeriod"/>
            </a:pPr>
            <a:r>
              <a:rPr lang="en-US" sz="1800" dirty="0" smtClean="0">
                <a:solidFill>
                  <a:schemeClr val="tx1"/>
                </a:solidFill>
              </a:rPr>
              <a:t>The Growth of the Cattle Industry</a:t>
            </a:r>
          </a:p>
          <a:p>
            <a:pPr marL="514350" indent="-514350" algn="l">
              <a:buAutoNum type="arabicPeriod"/>
            </a:pPr>
            <a:r>
              <a:rPr lang="en-US" sz="1800" dirty="0" smtClean="0">
                <a:solidFill>
                  <a:schemeClr val="tx1"/>
                </a:solidFill>
              </a:rPr>
              <a:t>Settling on the Great Plains</a:t>
            </a:r>
          </a:p>
          <a:p>
            <a:pPr marL="514350" indent="-514350" algn="l">
              <a:buAutoNum type="arabicPeriod"/>
            </a:pPr>
            <a:r>
              <a:rPr lang="en-US" sz="1800" dirty="0" smtClean="0">
                <a:solidFill>
                  <a:schemeClr val="tx1"/>
                </a:solidFill>
              </a:rPr>
              <a:t>Farmers &amp; the Populist Movement</a:t>
            </a:r>
            <a:endParaRPr lang="en-US" sz="1800" dirty="0">
              <a:solidFill>
                <a:schemeClr val="tx1"/>
              </a:solidFill>
            </a:endParaRPr>
          </a:p>
        </p:txBody>
      </p:sp>
    </p:spTree>
    <p:extLst>
      <p:ext uri="{BB962C8B-B14F-4D97-AF65-F5344CB8AC3E}">
        <p14:creationId xmlns:p14="http://schemas.microsoft.com/office/powerpoint/2010/main" val="693653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State of America at the Time…</a:t>
            </a:r>
            <a:endParaRPr lang="en-US" b="1" dirty="0"/>
          </a:p>
        </p:txBody>
      </p:sp>
      <p:sp>
        <p:nvSpPr>
          <p:cNvPr id="3" name="Content Placeholder 2"/>
          <p:cNvSpPr>
            <a:spLocks noGrp="1"/>
          </p:cNvSpPr>
          <p:nvPr>
            <p:ph idx="1"/>
          </p:nvPr>
        </p:nvSpPr>
        <p:spPr>
          <a:xfrm>
            <a:off x="457200" y="1320358"/>
            <a:ext cx="8229600" cy="5218556"/>
          </a:xfrm>
        </p:spPr>
        <p:txBody>
          <a:bodyPr>
            <a:normAutofit fontScale="92500" lnSpcReduction="20000"/>
          </a:bodyPr>
          <a:lstStyle/>
          <a:p>
            <a:pPr marL="0" indent="0">
              <a:buNone/>
            </a:pPr>
            <a:r>
              <a:rPr lang="en-US" sz="2600" dirty="0" smtClean="0"/>
              <a:t>Natural increase was aided by </a:t>
            </a:r>
            <a:r>
              <a:rPr lang="en-US" sz="2600" i="1" dirty="0" smtClean="0">
                <a:solidFill>
                  <a:schemeClr val="accent6"/>
                </a:solidFill>
              </a:rPr>
              <a:t>mass-immigration</a:t>
            </a:r>
            <a:r>
              <a:rPr lang="en-US" sz="2600" dirty="0" smtClean="0"/>
              <a:t>.</a:t>
            </a:r>
          </a:p>
          <a:p>
            <a:pPr marL="0" indent="0">
              <a:buNone/>
            </a:pPr>
            <a:endParaRPr lang="en-US" sz="2600" dirty="0" smtClean="0"/>
          </a:p>
          <a:p>
            <a:pPr marL="0" indent="0">
              <a:buNone/>
            </a:pPr>
            <a:r>
              <a:rPr lang="en-US" sz="3000" dirty="0" smtClean="0">
                <a:solidFill>
                  <a:srgbClr val="F79646"/>
                </a:solidFill>
              </a:rPr>
              <a:t>1815 to 1865</a:t>
            </a:r>
            <a:r>
              <a:rPr lang="en-US" sz="3000" dirty="0" smtClean="0"/>
              <a:t>: Over 5 million</a:t>
            </a:r>
          </a:p>
          <a:p>
            <a:pPr marL="0" indent="0">
              <a:buNone/>
            </a:pPr>
            <a:r>
              <a:rPr lang="en-US" sz="3000" dirty="0"/>
              <a:t>F</a:t>
            </a:r>
            <a:r>
              <a:rPr lang="en-US" sz="3000" dirty="0" smtClean="0"/>
              <a:t>rom Europe (50% English, 40% Irish).</a:t>
            </a:r>
          </a:p>
          <a:p>
            <a:pPr marL="0" indent="0">
              <a:buNone/>
            </a:pPr>
            <a:r>
              <a:rPr lang="en-US" sz="3000" dirty="0" smtClean="0">
                <a:solidFill>
                  <a:srgbClr val="F79646"/>
                </a:solidFill>
              </a:rPr>
              <a:t>1865 to 1890</a:t>
            </a:r>
            <a:r>
              <a:rPr lang="en-US" sz="3000" dirty="0" smtClean="0"/>
              <a:t>: Over 10 million</a:t>
            </a:r>
          </a:p>
          <a:p>
            <a:pPr marL="0" indent="0">
              <a:buNone/>
            </a:pPr>
            <a:r>
              <a:rPr lang="en-US" sz="3000" dirty="0"/>
              <a:t>F</a:t>
            </a:r>
            <a:r>
              <a:rPr lang="en-US" sz="3000" dirty="0" smtClean="0"/>
              <a:t>rom Great Britain, Germany, Scandinavia.</a:t>
            </a:r>
          </a:p>
          <a:p>
            <a:pPr marL="0" indent="0">
              <a:buNone/>
            </a:pPr>
            <a:r>
              <a:rPr lang="en-US" sz="3000" dirty="0" smtClean="0">
                <a:solidFill>
                  <a:srgbClr val="F79646"/>
                </a:solidFill>
              </a:rPr>
              <a:t>1890 to 1914</a:t>
            </a:r>
            <a:r>
              <a:rPr lang="en-US" sz="3000" dirty="0" smtClean="0"/>
              <a:t>: Over 15 million</a:t>
            </a:r>
          </a:p>
          <a:p>
            <a:pPr marL="0" indent="0">
              <a:buNone/>
            </a:pPr>
            <a:r>
              <a:rPr lang="en-US" sz="3000" dirty="0"/>
              <a:t>F</a:t>
            </a:r>
            <a:r>
              <a:rPr lang="en-US" sz="3000" dirty="0" smtClean="0"/>
              <a:t>rom Eastern &amp; Southern Europe.</a:t>
            </a:r>
          </a:p>
          <a:p>
            <a:pPr marL="0" indent="0">
              <a:buNone/>
            </a:pPr>
            <a:endParaRPr lang="en-US" sz="2000" dirty="0"/>
          </a:p>
          <a:p>
            <a:pPr marL="0" indent="0" algn="ctr">
              <a:buNone/>
            </a:pPr>
            <a:r>
              <a:rPr lang="en-US" sz="2400" dirty="0" smtClean="0"/>
              <a:t>From </a:t>
            </a:r>
            <a:r>
              <a:rPr lang="en-US" sz="2400" dirty="0" smtClean="0">
                <a:solidFill>
                  <a:srgbClr val="F79646"/>
                </a:solidFill>
              </a:rPr>
              <a:t>1910 to 1914</a:t>
            </a:r>
            <a:r>
              <a:rPr lang="en-US" sz="2400" dirty="0" smtClean="0"/>
              <a:t>: Immigration average? </a:t>
            </a:r>
            <a:r>
              <a:rPr lang="en-US" sz="2400" u="sng" dirty="0" smtClean="0"/>
              <a:t>One million</a:t>
            </a:r>
            <a:r>
              <a:rPr lang="en-US" sz="2400" dirty="0" smtClean="0"/>
              <a:t> per year.</a:t>
            </a:r>
          </a:p>
          <a:p>
            <a:pPr marL="0" indent="0" algn="ctr">
              <a:buNone/>
            </a:pPr>
            <a:r>
              <a:rPr lang="en-US" sz="2400" b="1" u="sng" dirty="0" smtClean="0"/>
              <a:t>America was becoming overcrowded</a:t>
            </a:r>
            <a:r>
              <a:rPr lang="en-US" sz="2400" dirty="0" smtClean="0"/>
              <a:t>.</a:t>
            </a:r>
          </a:p>
          <a:p>
            <a:pPr marL="0" indent="0" algn="ctr">
              <a:buNone/>
            </a:pPr>
            <a:endParaRPr lang="en-US" sz="2400" b="1" dirty="0"/>
          </a:p>
          <a:p>
            <a:pPr marL="0" indent="0" algn="ctr">
              <a:buNone/>
            </a:pPr>
            <a:r>
              <a:rPr lang="en-US" sz="2400" b="1" dirty="0"/>
              <a:t>Where are these people to go? </a:t>
            </a:r>
            <a:r>
              <a:rPr lang="en-US" sz="2400" b="1" dirty="0">
                <a:solidFill>
                  <a:srgbClr val="F79646"/>
                </a:solidFill>
              </a:rPr>
              <a:t>West</a:t>
            </a:r>
            <a:r>
              <a:rPr lang="en-US" sz="2400" dirty="0"/>
              <a:t>.</a:t>
            </a:r>
          </a:p>
          <a:p>
            <a:pPr marL="0" indent="0">
              <a:buNone/>
            </a:pPr>
            <a:endParaRPr lang="en-US" sz="2000" dirty="0" smtClean="0"/>
          </a:p>
          <a:p>
            <a:pPr marL="0" indent="0">
              <a:buNone/>
            </a:pPr>
            <a:endParaRPr lang="en-US" dirty="0"/>
          </a:p>
        </p:txBody>
      </p:sp>
    </p:spTree>
    <p:extLst>
      <p:ext uri="{BB962C8B-B14F-4D97-AF65-F5344CB8AC3E}">
        <p14:creationId xmlns:p14="http://schemas.microsoft.com/office/powerpoint/2010/main" val="84715269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Settlers Explore the Frontier</a:t>
            </a:r>
            <a:endParaRPr lang="en-US" b="1" dirty="0"/>
          </a:p>
        </p:txBody>
      </p:sp>
      <p:sp>
        <p:nvSpPr>
          <p:cNvPr id="3" name="Content Placeholder 2"/>
          <p:cNvSpPr>
            <a:spLocks noGrp="1"/>
          </p:cNvSpPr>
          <p:nvPr>
            <p:ph idx="1"/>
          </p:nvPr>
        </p:nvSpPr>
        <p:spPr>
          <a:xfrm>
            <a:off x="457200" y="1298404"/>
            <a:ext cx="8229600" cy="4234523"/>
          </a:xfrm>
        </p:spPr>
        <p:txBody>
          <a:bodyPr/>
          <a:lstStyle/>
          <a:p>
            <a:pPr marL="0" indent="0">
              <a:buNone/>
            </a:pPr>
            <a:r>
              <a:rPr lang="en-US" dirty="0" smtClean="0">
                <a:solidFill>
                  <a:srgbClr val="F79646"/>
                </a:solidFill>
              </a:rPr>
              <a:t>Clash of culture </a:t>
            </a:r>
            <a:r>
              <a:rPr lang="en-US" dirty="0" smtClean="0"/>
              <a:t>ensued when settlers came in contact with Natives.</a:t>
            </a:r>
          </a:p>
          <a:p>
            <a:pPr lvl="1"/>
            <a:r>
              <a:rPr lang="en-US" dirty="0" smtClean="0"/>
              <a:t>Settlers determined the land had been </a:t>
            </a:r>
            <a:r>
              <a:rPr lang="en-US" dirty="0" smtClean="0">
                <a:solidFill>
                  <a:srgbClr val="FF0000"/>
                </a:solidFill>
              </a:rPr>
              <a:t>forfeited </a:t>
            </a:r>
            <a:r>
              <a:rPr lang="en-US" dirty="0" smtClean="0"/>
              <a:t>since Natives did nothing to improve it.</a:t>
            </a:r>
          </a:p>
          <a:p>
            <a:pPr marL="0" indent="0">
              <a:buNone/>
            </a:pPr>
            <a:r>
              <a:rPr lang="en-US" b="1" u="sng" dirty="0" smtClean="0">
                <a:solidFill>
                  <a:srgbClr val="F79646"/>
                </a:solidFill>
              </a:rPr>
              <a:t>Homestead Act of 1862</a:t>
            </a:r>
          </a:p>
          <a:p>
            <a:pPr lvl="1"/>
            <a:r>
              <a:rPr lang="en-US" dirty="0" smtClean="0"/>
              <a:t>Granted 160 acres of federal land, must be cultivated for five years.</a:t>
            </a:r>
          </a:p>
          <a:p>
            <a:pPr lvl="1"/>
            <a:r>
              <a:rPr lang="en-US" dirty="0" smtClean="0"/>
              <a:t>10% of the United States will be given away.</a:t>
            </a:r>
          </a:p>
          <a:p>
            <a:endParaRPr lang="en-US" dirty="0"/>
          </a:p>
        </p:txBody>
      </p:sp>
    </p:spTree>
    <p:extLst>
      <p:ext uri="{BB962C8B-B14F-4D97-AF65-F5344CB8AC3E}">
        <p14:creationId xmlns:p14="http://schemas.microsoft.com/office/powerpoint/2010/main" val="20931869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rPr>
              <a:t>Homestead Act of 1862</a:t>
            </a:r>
            <a:endParaRPr lang="en-US" b="1" dirty="0">
              <a:solidFill>
                <a:srgbClr val="FF6600"/>
              </a:solidFill>
            </a:endParaRPr>
          </a:p>
        </p:txBody>
      </p:sp>
      <p:sp>
        <p:nvSpPr>
          <p:cNvPr id="3" name="Content Placeholder 2"/>
          <p:cNvSpPr>
            <a:spLocks noGrp="1"/>
          </p:cNvSpPr>
          <p:nvPr>
            <p:ph idx="1"/>
          </p:nvPr>
        </p:nvSpPr>
        <p:spPr>
          <a:xfrm>
            <a:off x="457200" y="1270058"/>
            <a:ext cx="8229600" cy="5180832"/>
          </a:xfrm>
        </p:spPr>
        <p:txBody>
          <a:bodyPr>
            <a:normAutofit fontScale="92500"/>
          </a:bodyPr>
          <a:lstStyle/>
          <a:p>
            <a:pPr marL="0" indent="0" algn="ctr">
              <a:buNone/>
            </a:pPr>
            <a:r>
              <a:rPr lang="en-US" i="1" dirty="0" smtClean="0"/>
              <a:t>“Never in human history, before or since, has authority gone to such lengths to help the </a:t>
            </a:r>
            <a:r>
              <a:rPr lang="en-US" i="1" dirty="0" smtClean="0">
                <a:solidFill>
                  <a:srgbClr val="FF6600"/>
                </a:solidFill>
              </a:rPr>
              <a:t>common people </a:t>
            </a:r>
            <a:r>
              <a:rPr lang="en-US" i="1" dirty="0" smtClean="0"/>
              <a:t>become landowners.”</a:t>
            </a:r>
          </a:p>
          <a:p>
            <a:pPr marL="0" indent="0" algn="ctr">
              <a:buNone/>
            </a:pPr>
            <a:endParaRPr lang="en-US" sz="2400" i="1" dirty="0"/>
          </a:p>
          <a:p>
            <a:pPr>
              <a:buFontTx/>
              <a:buChar char="-"/>
            </a:pPr>
            <a:r>
              <a:rPr lang="en-US" sz="2800" dirty="0" smtClean="0"/>
              <a:t>Land was not suitable to familiar methods of farming.</a:t>
            </a:r>
          </a:p>
          <a:p>
            <a:pPr>
              <a:buFontTx/>
              <a:buChar char="-"/>
            </a:pPr>
            <a:r>
              <a:rPr lang="en-US" sz="2800" dirty="0" smtClean="0"/>
              <a:t>Farmers dug into water tables &amp; developed drought resistant strains of grain.</a:t>
            </a:r>
          </a:p>
          <a:p>
            <a:pPr marL="0" indent="0">
              <a:buNone/>
            </a:pPr>
            <a:endParaRPr lang="en-US" sz="2800" dirty="0" smtClean="0"/>
          </a:p>
          <a:p>
            <a:pPr marL="0" indent="0">
              <a:buNone/>
            </a:pPr>
            <a:r>
              <a:rPr lang="en-US" sz="2800" b="1" u="sng" dirty="0" err="1" smtClean="0">
                <a:solidFill>
                  <a:srgbClr val="F79646"/>
                </a:solidFill>
              </a:rPr>
              <a:t>Exodusters</a:t>
            </a:r>
            <a:r>
              <a:rPr lang="en-US" sz="2800" dirty="0" smtClean="0"/>
              <a:t>: African-Americans who moved from the South to Kansas following Reconstruction in a great “exodus”.</a:t>
            </a:r>
            <a:endParaRPr lang="en-US" sz="2800" b="1" u="sng"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405655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rPr>
              <a:t>Transcontinental </a:t>
            </a:r>
            <a:r>
              <a:rPr lang="en-US" b="1" dirty="0" smtClean="0"/>
              <a:t>Railroad</a:t>
            </a:r>
            <a:endParaRPr lang="en-US" b="1" dirty="0"/>
          </a:p>
        </p:txBody>
      </p:sp>
      <p:sp>
        <p:nvSpPr>
          <p:cNvPr id="3" name="Content Placeholder 2"/>
          <p:cNvSpPr>
            <a:spLocks noGrp="1"/>
          </p:cNvSpPr>
          <p:nvPr>
            <p:ph idx="1"/>
          </p:nvPr>
        </p:nvSpPr>
        <p:spPr>
          <a:xfrm>
            <a:off x="457200" y="1600200"/>
            <a:ext cx="8229600" cy="4982860"/>
          </a:xfrm>
        </p:spPr>
        <p:txBody>
          <a:bodyPr>
            <a:normAutofit lnSpcReduction="10000"/>
          </a:bodyPr>
          <a:lstStyle/>
          <a:p>
            <a:pPr marL="0" indent="0">
              <a:buNone/>
            </a:pPr>
            <a:r>
              <a:rPr lang="en-US" b="1" u="sng" dirty="0" smtClean="0">
                <a:solidFill>
                  <a:srgbClr val="FF6600"/>
                </a:solidFill>
              </a:rPr>
              <a:t>Transcontinental:  </a:t>
            </a:r>
            <a:r>
              <a:rPr lang="en-US" dirty="0" smtClean="0"/>
              <a:t>expansion</a:t>
            </a:r>
            <a:r>
              <a:rPr lang="en-US" b="1" dirty="0" smtClean="0">
                <a:solidFill>
                  <a:srgbClr val="FF6600"/>
                </a:solidFill>
              </a:rPr>
              <a:t> </a:t>
            </a:r>
            <a:r>
              <a:rPr lang="en-US" b="1" dirty="0" smtClean="0"/>
              <a:t>across the continent </a:t>
            </a:r>
          </a:p>
          <a:p>
            <a:pPr marL="0" indent="0">
              <a:buNone/>
            </a:pPr>
            <a:endParaRPr lang="en-US" b="1" u="sng" dirty="0">
              <a:solidFill>
                <a:srgbClr val="F79646"/>
              </a:solidFill>
            </a:endParaRPr>
          </a:p>
          <a:p>
            <a:pPr marL="0" indent="0">
              <a:buNone/>
            </a:pPr>
            <a:r>
              <a:rPr lang="en-US" u="sng" dirty="0" smtClean="0">
                <a:solidFill>
                  <a:srgbClr val="F79646"/>
                </a:solidFill>
              </a:rPr>
              <a:t>1862</a:t>
            </a:r>
            <a:r>
              <a:rPr lang="en-US" dirty="0" smtClean="0"/>
              <a:t>: Pacific Railroad Act is passed giving federal lands to </a:t>
            </a:r>
            <a:r>
              <a:rPr lang="en-US" dirty="0" smtClean="0">
                <a:solidFill>
                  <a:srgbClr val="F79646"/>
                </a:solidFill>
              </a:rPr>
              <a:t>Union Pacific </a:t>
            </a:r>
            <a:r>
              <a:rPr lang="en-US" dirty="0" smtClean="0"/>
              <a:t>and </a:t>
            </a:r>
            <a:r>
              <a:rPr lang="en-US" dirty="0" smtClean="0">
                <a:solidFill>
                  <a:srgbClr val="F79646"/>
                </a:solidFill>
              </a:rPr>
              <a:t>Central Pacific </a:t>
            </a:r>
            <a:r>
              <a:rPr lang="en-US" dirty="0" smtClean="0"/>
              <a:t>to construct the first transcontinental railroad.</a:t>
            </a:r>
          </a:p>
          <a:p>
            <a:pPr marL="0" indent="0">
              <a:buNone/>
            </a:pPr>
            <a:endParaRPr lang="en-US" dirty="0"/>
          </a:p>
          <a:p>
            <a:pPr marL="0" indent="0">
              <a:buNone/>
            </a:pPr>
            <a:r>
              <a:rPr lang="en-US" sz="2800" u="sng" dirty="0" smtClean="0">
                <a:solidFill>
                  <a:srgbClr val="F79646"/>
                </a:solidFill>
              </a:rPr>
              <a:t>Union Pacific</a:t>
            </a:r>
            <a:r>
              <a:rPr lang="en-US" sz="2800" u="sng" dirty="0" smtClean="0"/>
              <a:t>: </a:t>
            </a:r>
            <a:r>
              <a:rPr lang="en-US" sz="2800" dirty="0" smtClean="0"/>
              <a:t>Missouri River, through the Great Plains, to the Rocky Mountains</a:t>
            </a:r>
          </a:p>
          <a:p>
            <a:pPr marL="0" indent="0">
              <a:buNone/>
            </a:pPr>
            <a:r>
              <a:rPr lang="en-US" sz="2800" u="sng" dirty="0" smtClean="0">
                <a:solidFill>
                  <a:srgbClr val="F79646"/>
                </a:solidFill>
              </a:rPr>
              <a:t>Central Pacific</a:t>
            </a:r>
            <a:r>
              <a:rPr lang="en-US" sz="2800" u="sng" dirty="0" smtClean="0"/>
              <a:t>: </a:t>
            </a:r>
            <a:r>
              <a:rPr lang="en-US" sz="2800" dirty="0" smtClean="0"/>
              <a:t>Sacramento through the Sierra Nevada</a:t>
            </a:r>
            <a:endParaRPr lang="en-US" sz="2800" dirty="0"/>
          </a:p>
        </p:txBody>
      </p:sp>
    </p:spTree>
    <p:extLst>
      <p:ext uri="{BB962C8B-B14F-4D97-AF65-F5344CB8AC3E}">
        <p14:creationId xmlns:p14="http://schemas.microsoft.com/office/powerpoint/2010/main" val="28900914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Transcontinental Railroad</a:t>
            </a:r>
            <a:endParaRPr lang="en-US" b="1" dirty="0"/>
          </a:p>
        </p:txBody>
      </p:sp>
      <p:pic>
        <p:nvPicPr>
          <p:cNvPr id="4" name="Content Placeholder 3" descr="Transcontinental Railroad.jpg"/>
          <p:cNvPicPr>
            <a:picLocks noGrp="1" noChangeAspect="1"/>
          </p:cNvPicPr>
          <p:nvPr>
            <p:ph idx="1"/>
          </p:nvPr>
        </p:nvPicPr>
        <p:blipFill>
          <a:blip r:embed="rId2">
            <a:extLst>
              <a:ext uri="{28A0092B-C50C-407E-A947-70E740481C1C}">
                <a14:useLocalDpi xmlns:a14="http://schemas.microsoft.com/office/drawing/2010/main" val="0"/>
              </a:ext>
            </a:extLst>
          </a:blip>
          <a:srcRect l="-581" r="-581"/>
          <a:stretch>
            <a:fillRect/>
          </a:stretch>
        </p:blipFill>
        <p:spPr>
          <a:xfrm>
            <a:off x="457200" y="1600200"/>
            <a:ext cx="8229600" cy="4272247"/>
          </a:xfrm>
        </p:spPr>
      </p:pic>
      <p:sp>
        <p:nvSpPr>
          <p:cNvPr id="5" name="TextBox 4"/>
          <p:cNvSpPr txBox="1"/>
          <p:nvPr/>
        </p:nvSpPr>
        <p:spPr>
          <a:xfrm>
            <a:off x="1207045" y="6001447"/>
            <a:ext cx="6893333" cy="461665"/>
          </a:xfrm>
          <a:prstGeom prst="rect">
            <a:avLst/>
          </a:prstGeom>
          <a:noFill/>
        </p:spPr>
        <p:txBody>
          <a:bodyPr wrap="none" rtlCol="0">
            <a:spAutoFit/>
          </a:bodyPr>
          <a:lstStyle/>
          <a:p>
            <a:r>
              <a:rPr lang="en-US" sz="2400" dirty="0" smtClean="0"/>
              <a:t>Met at </a:t>
            </a:r>
            <a:r>
              <a:rPr lang="en-US" sz="2400" b="1" dirty="0" smtClean="0">
                <a:solidFill>
                  <a:srgbClr val="F79646"/>
                </a:solidFill>
              </a:rPr>
              <a:t>Promontory Summit</a:t>
            </a:r>
            <a:r>
              <a:rPr lang="en-US" sz="2400" dirty="0" smtClean="0"/>
              <a:t>, </a:t>
            </a:r>
            <a:r>
              <a:rPr lang="en-US" sz="2400" b="1" dirty="0" smtClean="0">
                <a:solidFill>
                  <a:srgbClr val="F79646"/>
                </a:solidFill>
              </a:rPr>
              <a:t>Utah</a:t>
            </a:r>
            <a:r>
              <a:rPr lang="en-US" sz="2400" dirty="0" smtClean="0"/>
              <a:t>, on May 10</a:t>
            </a:r>
            <a:r>
              <a:rPr lang="en-US" sz="2400" baseline="30000" dirty="0" smtClean="0"/>
              <a:t>th</a:t>
            </a:r>
            <a:r>
              <a:rPr lang="en-US" sz="2400" dirty="0" smtClean="0"/>
              <a:t>, 1869</a:t>
            </a:r>
            <a:endParaRPr lang="en-US" sz="2400" dirty="0"/>
          </a:p>
        </p:txBody>
      </p:sp>
    </p:spTree>
    <p:extLst>
      <p:ext uri="{BB962C8B-B14F-4D97-AF65-F5344CB8AC3E}">
        <p14:creationId xmlns:p14="http://schemas.microsoft.com/office/powerpoint/2010/main" val="25862396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1331"/>
          </a:xfrm>
        </p:spPr>
        <p:txBody>
          <a:bodyPr>
            <a:normAutofit/>
          </a:bodyPr>
          <a:lstStyle/>
          <a:p>
            <a:r>
              <a:rPr lang="en-US" b="1" dirty="0"/>
              <a:t>Transcontinental Railroad</a:t>
            </a:r>
            <a:endParaRPr lang="en-US" dirty="0"/>
          </a:p>
        </p:txBody>
      </p:sp>
      <p:pic>
        <p:nvPicPr>
          <p:cNvPr id="4" name="Content Placeholder 3" descr="Railroad.jpg"/>
          <p:cNvPicPr>
            <a:picLocks noChangeAspect="1"/>
          </p:cNvPicPr>
          <p:nvPr/>
        </p:nvPicPr>
        <p:blipFill>
          <a:blip r:embed="rId2">
            <a:extLst>
              <a:ext uri="{28A0092B-C50C-407E-A947-70E740481C1C}">
                <a14:useLocalDpi xmlns:a14="http://schemas.microsoft.com/office/drawing/2010/main" val="0"/>
              </a:ext>
            </a:extLst>
          </a:blip>
          <a:srcRect t="9636" b="9636"/>
          <a:stretch>
            <a:fillRect/>
          </a:stretch>
        </p:blipFill>
        <p:spPr>
          <a:xfrm>
            <a:off x="609600" y="991331"/>
            <a:ext cx="8229600" cy="4987636"/>
          </a:xfrm>
          <a:prstGeom prst="rect">
            <a:avLst/>
          </a:prstGeom>
        </p:spPr>
      </p:pic>
      <p:sp>
        <p:nvSpPr>
          <p:cNvPr id="6" name="Content Placeholder 5"/>
          <p:cNvSpPr>
            <a:spLocks noGrp="1"/>
          </p:cNvSpPr>
          <p:nvPr>
            <p:ph idx="1"/>
          </p:nvPr>
        </p:nvSpPr>
        <p:spPr>
          <a:xfrm>
            <a:off x="457200" y="6211311"/>
            <a:ext cx="8229600" cy="646689"/>
          </a:xfrm>
        </p:spPr>
        <p:txBody>
          <a:bodyPr>
            <a:normAutofit fontScale="70000" lnSpcReduction="20000"/>
          </a:bodyPr>
          <a:lstStyle/>
          <a:p>
            <a:pPr marL="0" indent="0" algn="ctr">
              <a:buNone/>
            </a:pPr>
            <a:r>
              <a:rPr lang="en-US" i="1" dirty="0" smtClean="0"/>
              <a:t>The </a:t>
            </a:r>
            <a:r>
              <a:rPr lang="en-US" i="1" dirty="0"/>
              <a:t>Central Pacific's engine Jupiter and the Union Pacific's engine No. 119 meet on May 10, 1869, at Promontory Summit, Utah.</a:t>
            </a:r>
            <a:endParaRPr lang="en-US" dirty="0"/>
          </a:p>
          <a:p>
            <a:endParaRPr lang="en-US" dirty="0"/>
          </a:p>
        </p:txBody>
      </p:sp>
    </p:spTree>
    <p:extLst>
      <p:ext uri="{BB962C8B-B14F-4D97-AF65-F5344CB8AC3E}">
        <p14:creationId xmlns:p14="http://schemas.microsoft.com/office/powerpoint/2010/main" val="2897294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Transcontinental Railroad</a:t>
            </a:r>
            <a:endParaRPr lang="en-US" b="1" dirty="0"/>
          </a:p>
        </p:txBody>
      </p:sp>
      <p:sp>
        <p:nvSpPr>
          <p:cNvPr id="4" name="Text Placeholder 3"/>
          <p:cNvSpPr>
            <a:spLocks noGrp="1"/>
          </p:cNvSpPr>
          <p:nvPr>
            <p:ph type="body" idx="1"/>
          </p:nvPr>
        </p:nvSpPr>
        <p:spPr>
          <a:xfrm>
            <a:off x="457200" y="1215232"/>
            <a:ext cx="4040188" cy="639762"/>
          </a:xfrm>
        </p:spPr>
        <p:txBody>
          <a:bodyPr>
            <a:normAutofit fontScale="92500"/>
          </a:bodyPr>
          <a:lstStyle/>
          <a:p>
            <a:r>
              <a:rPr lang="en-US" u="sng" dirty="0">
                <a:solidFill>
                  <a:schemeClr val="accent2">
                    <a:lumMod val="60000"/>
                    <a:lumOff val="40000"/>
                  </a:schemeClr>
                </a:solidFill>
              </a:rPr>
              <a:t>Central </a:t>
            </a:r>
            <a:r>
              <a:rPr lang="en-US" u="sng" dirty="0" smtClean="0">
                <a:solidFill>
                  <a:schemeClr val="accent2">
                    <a:lumMod val="60000"/>
                    <a:lumOff val="40000"/>
                  </a:schemeClr>
                </a:solidFill>
              </a:rPr>
              <a:t>Pacific Railroad Company</a:t>
            </a:r>
            <a:endParaRPr lang="en-US" u="sng" dirty="0">
              <a:solidFill>
                <a:schemeClr val="accent2">
                  <a:lumMod val="60000"/>
                  <a:lumOff val="40000"/>
                </a:schemeClr>
              </a:solidFill>
            </a:endParaRPr>
          </a:p>
        </p:txBody>
      </p:sp>
      <p:sp>
        <p:nvSpPr>
          <p:cNvPr id="3" name="Content Placeholder 2"/>
          <p:cNvSpPr>
            <a:spLocks noGrp="1"/>
          </p:cNvSpPr>
          <p:nvPr>
            <p:ph sz="half" idx="2"/>
          </p:nvPr>
        </p:nvSpPr>
        <p:spPr>
          <a:xfrm>
            <a:off x="457200" y="1930284"/>
            <a:ext cx="4040188" cy="3951288"/>
          </a:xfrm>
        </p:spPr>
        <p:txBody>
          <a:bodyPr/>
          <a:lstStyle/>
          <a:p>
            <a:pPr marL="0" indent="0">
              <a:buNone/>
            </a:pPr>
            <a:r>
              <a:rPr lang="en-US" dirty="0" smtClean="0"/>
              <a:t>3,000 Irish workers</a:t>
            </a:r>
          </a:p>
          <a:p>
            <a:pPr marL="0" indent="0">
              <a:buNone/>
            </a:pPr>
            <a:r>
              <a:rPr lang="en-US" dirty="0" smtClean="0"/>
              <a:t>10,000 Chinese workers</a:t>
            </a:r>
            <a:endParaRPr lang="en-US" dirty="0"/>
          </a:p>
        </p:txBody>
      </p:sp>
      <p:sp>
        <p:nvSpPr>
          <p:cNvPr id="5" name="Text Placeholder 4"/>
          <p:cNvSpPr>
            <a:spLocks noGrp="1"/>
          </p:cNvSpPr>
          <p:nvPr>
            <p:ph type="body" sz="quarter" idx="3"/>
          </p:nvPr>
        </p:nvSpPr>
        <p:spPr>
          <a:xfrm>
            <a:off x="4645025" y="1253940"/>
            <a:ext cx="4041775" cy="639762"/>
          </a:xfrm>
        </p:spPr>
        <p:txBody>
          <a:bodyPr>
            <a:normAutofit fontScale="92500"/>
          </a:bodyPr>
          <a:lstStyle/>
          <a:p>
            <a:r>
              <a:rPr lang="en-US" u="sng" dirty="0" smtClean="0">
                <a:solidFill>
                  <a:schemeClr val="bg2">
                    <a:lumMod val="60000"/>
                    <a:lumOff val="40000"/>
                  </a:schemeClr>
                </a:solidFill>
              </a:rPr>
              <a:t>Union Pacific Railroad Company</a:t>
            </a:r>
            <a:endParaRPr lang="en-US" u="sng" dirty="0">
              <a:solidFill>
                <a:schemeClr val="bg2">
                  <a:lumMod val="60000"/>
                  <a:lumOff val="40000"/>
                </a:schemeClr>
              </a:solidFill>
            </a:endParaRPr>
          </a:p>
        </p:txBody>
      </p:sp>
      <p:sp>
        <p:nvSpPr>
          <p:cNvPr id="6" name="Content Placeholder 5"/>
          <p:cNvSpPr>
            <a:spLocks noGrp="1"/>
          </p:cNvSpPr>
          <p:nvPr>
            <p:ph sz="quarter" idx="4"/>
          </p:nvPr>
        </p:nvSpPr>
        <p:spPr>
          <a:xfrm>
            <a:off x="4645025" y="1943430"/>
            <a:ext cx="4041775" cy="3951288"/>
          </a:xfrm>
        </p:spPr>
        <p:txBody>
          <a:bodyPr/>
          <a:lstStyle/>
          <a:p>
            <a:pPr marL="0" indent="0">
              <a:buNone/>
            </a:pPr>
            <a:r>
              <a:rPr lang="en-US" dirty="0" smtClean="0"/>
              <a:t>Irish Civil War veterans</a:t>
            </a:r>
          </a:p>
        </p:txBody>
      </p:sp>
      <p:sp>
        <p:nvSpPr>
          <p:cNvPr id="7" name="TextBox 6"/>
          <p:cNvSpPr txBox="1"/>
          <p:nvPr/>
        </p:nvSpPr>
        <p:spPr>
          <a:xfrm>
            <a:off x="612210" y="2904788"/>
            <a:ext cx="7770356" cy="3785652"/>
          </a:xfrm>
          <a:prstGeom prst="rect">
            <a:avLst/>
          </a:prstGeom>
          <a:noFill/>
        </p:spPr>
        <p:txBody>
          <a:bodyPr wrap="square" rtlCol="0">
            <a:spAutoFit/>
          </a:bodyPr>
          <a:lstStyle/>
          <a:p>
            <a:pPr algn="ctr"/>
            <a:r>
              <a:rPr lang="en-US" sz="2000" dirty="0" smtClean="0"/>
              <a:t>Hundreds would die due to inclement weather, </a:t>
            </a:r>
          </a:p>
          <a:p>
            <a:pPr algn="ctr"/>
            <a:r>
              <a:rPr lang="en-US" sz="2000" dirty="0" smtClean="0"/>
              <a:t>occupational hazards, or Native attacks.</a:t>
            </a:r>
          </a:p>
          <a:p>
            <a:pPr algn="ctr"/>
            <a:endParaRPr lang="en-US" sz="2000" dirty="0"/>
          </a:p>
          <a:p>
            <a:pPr algn="ctr"/>
            <a:r>
              <a:rPr lang="en-US" sz="2000" dirty="0" smtClean="0"/>
              <a:t>The human cost was extravagant:</a:t>
            </a:r>
          </a:p>
          <a:p>
            <a:pPr algn="ctr"/>
            <a:r>
              <a:rPr lang="en-US" sz="2000" dirty="0" smtClean="0"/>
              <a:t>In </a:t>
            </a:r>
            <a:r>
              <a:rPr lang="en-US" sz="2000" dirty="0" smtClean="0">
                <a:solidFill>
                  <a:schemeClr val="accent6"/>
                </a:solidFill>
              </a:rPr>
              <a:t>1889</a:t>
            </a:r>
            <a:r>
              <a:rPr lang="en-US" sz="2000" dirty="0" smtClean="0"/>
              <a:t>, the Interstate Commerce Commission shows</a:t>
            </a:r>
          </a:p>
          <a:p>
            <a:pPr algn="ctr"/>
            <a:r>
              <a:rPr lang="en-US" sz="2000" dirty="0" smtClean="0"/>
              <a:t>that more than </a:t>
            </a:r>
            <a:r>
              <a:rPr lang="en-US" sz="2000" dirty="0" smtClean="0">
                <a:solidFill>
                  <a:srgbClr val="F79646"/>
                </a:solidFill>
              </a:rPr>
              <a:t>22,000</a:t>
            </a:r>
            <a:r>
              <a:rPr lang="en-US" sz="2000" dirty="0" smtClean="0"/>
              <a:t> workers were killed or injured.</a:t>
            </a:r>
          </a:p>
          <a:p>
            <a:pPr algn="ctr"/>
            <a:endParaRPr lang="en-US" sz="2000" b="1" dirty="0"/>
          </a:p>
          <a:p>
            <a:pPr algn="ctr"/>
            <a:r>
              <a:rPr lang="en-US" sz="2000" b="1" dirty="0" smtClean="0"/>
              <a:t>Both companies would lay as much track as possible</a:t>
            </a:r>
          </a:p>
          <a:p>
            <a:pPr algn="ctr"/>
            <a:r>
              <a:rPr lang="en-US" sz="2000" b="1" dirty="0" smtClean="0"/>
              <a:t>to raise profits.</a:t>
            </a:r>
          </a:p>
          <a:p>
            <a:pPr algn="ctr"/>
            <a:endParaRPr lang="en-US" sz="2000" b="1" dirty="0"/>
          </a:p>
          <a:p>
            <a:pPr algn="ctr"/>
            <a:r>
              <a:rPr lang="en-US" sz="2000" dirty="0" smtClean="0">
                <a:solidFill>
                  <a:schemeClr val="bg2">
                    <a:lumMod val="60000"/>
                    <a:lumOff val="40000"/>
                  </a:schemeClr>
                </a:solidFill>
              </a:rPr>
              <a:t>Union </a:t>
            </a:r>
            <a:r>
              <a:rPr lang="en-US" sz="2000" dirty="0">
                <a:solidFill>
                  <a:schemeClr val="bg2">
                    <a:lumMod val="60000"/>
                    <a:lumOff val="40000"/>
                  </a:schemeClr>
                </a:solidFill>
              </a:rPr>
              <a:t>Pacific </a:t>
            </a:r>
            <a:r>
              <a:rPr lang="en-US" sz="2000" dirty="0"/>
              <a:t>had built 1,086 miles of </a:t>
            </a:r>
            <a:r>
              <a:rPr lang="en-US" sz="2000" dirty="0" smtClean="0"/>
              <a:t>track</a:t>
            </a:r>
            <a:endParaRPr lang="en-US" sz="2000" dirty="0"/>
          </a:p>
          <a:p>
            <a:pPr algn="ctr"/>
            <a:r>
              <a:rPr lang="en-US" sz="2000" dirty="0" smtClean="0">
                <a:solidFill>
                  <a:schemeClr val="accent2">
                    <a:lumMod val="60000"/>
                    <a:lumOff val="40000"/>
                  </a:schemeClr>
                </a:solidFill>
              </a:rPr>
              <a:t>Central Pacific </a:t>
            </a:r>
            <a:r>
              <a:rPr lang="en-US" sz="2000" dirty="0" smtClean="0"/>
              <a:t>had</a:t>
            </a:r>
            <a:r>
              <a:rPr lang="en-US" sz="2000" dirty="0" smtClean="0">
                <a:solidFill>
                  <a:schemeClr val="accent2">
                    <a:lumMod val="60000"/>
                    <a:lumOff val="40000"/>
                  </a:schemeClr>
                </a:solidFill>
              </a:rPr>
              <a:t> </a:t>
            </a:r>
            <a:r>
              <a:rPr lang="en-US" sz="2000" dirty="0" smtClean="0"/>
              <a:t>built </a:t>
            </a:r>
            <a:r>
              <a:rPr lang="en-US" sz="2000" dirty="0"/>
              <a:t>689 </a:t>
            </a:r>
            <a:r>
              <a:rPr lang="en-US" sz="2000" dirty="0" smtClean="0"/>
              <a:t>miles of track</a:t>
            </a:r>
            <a:endParaRPr lang="en-US" sz="2000" dirty="0"/>
          </a:p>
        </p:txBody>
      </p:sp>
    </p:spTree>
    <p:extLst>
      <p:ext uri="{BB962C8B-B14F-4D97-AF65-F5344CB8AC3E}">
        <p14:creationId xmlns:p14="http://schemas.microsoft.com/office/powerpoint/2010/main" val="15577750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Native Relations</a:t>
            </a:r>
            <a:endParaRPr lang="en-US" b="1" dirty="0"/>
          </a:p>
        </p:txBody>
      </p:sp>
      <p:sp>
        <p:nvSpPr>
          <p:cNvPr id="8" name="Content Placeholder 7"/>
          <p:cNvSpPr>
            <a:spLocks noGrp="1"/>
          </p:cNvSpPr>
          <p:nvPr>
            <p:ph idx="1"/>
          </p:nvPr>
        </p:nvSpPr>
        <p:spPr>
          <a:xfrm>
            <a:off x="457200" y="1307784"/>
            <a:ext cx="8229600" cy="5231130"/>
          </a:xfrm>
        </p:spPr>
        <p:txBody>
          <a:bodyPr/>
          <a:lstStyle/>
          <a:p>
            <a:pPr marL="0" indent="0">
              <a:buNone/>
            </a:pPr>
            <a:r>
              <a:rPr lang="en-US" dirty="0" err="1" smtClean="0">
                <a:solidFill>
                  <a:schemeClr val="accent6"/>
                </a:solidFill>
              </a:rPr>
              <a:t>Nonintercourse</a:t>
            </a:r>
            <a:r>
              <a:rPr lang="en-US" dirty="0" smtClean="0">
                <a:solidFill>
                  <a:schemeClr val="accent6"/>
                </a:solidFill>
              </a:rPr>
              <a:t> Act of 1834</a:t>
            </a:r>
            <a:r>
              <a:rPr lang="en-US" dirty="0" smtClean="0"/>
              <a:t>: Set aside the Great Plains as one large reservation. Stated that no white person could enter Native country without a license. </a:t>
            </a:r>
          </a:p>
          <a:p>
            <a:pPr marL="0" indent="0">
              <a:buNone/>
            </a:pPr>
            <a:endParaRPr lang="en-US" dirty="0"/>
          </a:p>
          <a:p>
            <a:pPr marL="0" indent="0">
              <a:buNone/>
            </a:pPr>
            <a:r>
              <a:rPr lang="en-US" dirty="0" smtClean="0">
                <a:solidFill>
                  <a:srgbClr val="F79646"/>
                </a:solidFill>
              </a:rPr>
              <a:t>1851</a:t>
            </a:r>
            <a:r>
              <a:rPr lang="en-US" dirty="0" smtClean="0"/>
              <a:t>: Due to excitement from the gold rush, </a:t>
            </a:r>
            <a:r>
              <a:rPr lang="en-US" dirty="0" smtClean="0">
                <a:solidFill>
                  <a:srgbClr val="F79646"/>
                </a:solidFill>
              </a:rPr>
              <a:t>Treaty of Fort Laramie </a:t>
            </a:r>
            <a:r>
              <a:rPr lang="en-US" dirty="0" smtClean="0"/>
              <a:t>is signed.</a:t>
            </a:r>
          </a:p>
          <a:p>
            <a:pPr marL="0" indent="0">
              <a:buNone/>
            </a:pPr>
            <a:r>
              <a:rPr lang="en-US" dirty="0"/>
              <a:t>	</a:t>
            </a:r>
            <a:r>
              <a:rPr lang="en-US" sz="2400" dirty="0" smtClean="0"/>
              <a:t>Peace follows for a short while. In time this 	would bring a 	clash with settlers.</a:t>
            </a:r>
            <a:endParaRPr lang="en-US" sz="2400" dirty="0"/>
          </a:p>
        </p:txBody>
      </p:sp>
    </p:spTree>
    <p:extLst>
      <p:ext uri="{BB962C8B-B14F-4D97-AF65-F5344CB8AC3E}">
        <p14:creationId xmlns:p14="http://schemas.microsoft.com/office/powerpoint/2010/main" val="31217873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ative Lands.png"/>
          <p:cNvPicPr>
            <a:picLocks noGrp="1" noChangeAspect="1"/>
          </p:cNvPicPr>
          <p:nvPr>
            <p:ph idx="1"/>
          </p:nvPr>
        </p:nvPicPr>
        <p:blipFill>
          <a:blip r:embed="rId2">
            <a:extLst>
              <a:ext uri="{28A0092B-C50C-407E-A947-70E740481C1C}">
                <a14:useLocalDpi xmlns:a14="http://schemas.microsoft.com/office/drawing/2010/main" val="0"/>
              </a:ext>
            </a:extLst>
          </a:blip>
          <a:srcRect t="-9996" b="-9996"/>
          <a:stretch>
            <a:fillRect/>
          </a:stretch>
        </p:blipFill>
        <p:spPr>
          <a:xfrm>
            <a:off x="457200" y="503238"/>
            <a:ext cx="8229600" cy="5622925"/>
          </a:xfrm>
        </p:spPr>
      </p:pic>
      <p:sp>
        <p:nvSpPr>
          <p:cNvPr id="5" name="TextBox 4"/>
          <p:cNvSpPr txBox="1"/>
          <p:nvPr/>
        </p:nvSpPr>
        <p:spPr>
          <a:xfrm>
            <a:off x="1548846" y="412702"/>
            <a:ext cx="7928342" cy="461665"/>
          </a:xfrm>
          <a:prstGeom prst="rect">
            <a:avLst/>
          </a:prstGeom>
          <a:noFill/>
        </p:spPr>
        <p:txBody>
          <a:bodyPr wrap="square" rtlCol="0">
            <a:spAutoFit/>
          </a:bodyPr>
          <a:lstStyle/>
          <a:p>
            <a:r>
              <a:rPr lang="en-US" sz="2400" b="1" dirty="0" smtClean="0"/>
              <a:t>Geographical Circumstances &amp; Significance</a:t>
            </a:r>
            <a:endParaRPr lang="en-US" sz="2400" b="1" dirty="0"/>
          </a:p>
        </p:txBody>
      </p:sp>
      <p:sp>
        <p:nvSpPr>
          <p:cNvPr id="6" name="TextBox 5"/>
          <p:cNvSpPr txBox="1"/>
          <p:nvPr/>
        </p:nvSpPr>
        <p:spPr>
          <a:xfrm>
            <a:off x="556052" y="5756831"/>
            <a:ext cx="8289449" cy="1015663"/>
          </a:xfrm>
          <a:prstGeom prst="rect">
            <a:avLst/>
          </a:prstGeom>
          <a:noFill/>
        </p:spPr>
        <p:txBody>
          <a:bodyPr wrap="none" rtlCol="0">
            <a:spAutoFit/>
          </a:bodyPr>
          <a:lstStyle/>
          <a:p>
            <a:pPr algn="ctr"/>
            <a:r>
              <a:rPr lang="en-US" sz="2000" dirty="0" smtClean="0"/>
              <a:t>Key Point: Is </a:t>
            </a:r>
            <a:r>
              <a:rPr lang="en-US" sz="2000" dirty="0" smtClean="0"/>
              <a:t>this Manifest Destiny being fulfilled, or people being denied their </a:t>
            </a:r>
            <a:endParaRPr lang="en-US" sz="2000" dirty="0" smtClean="0"/>
          </a:p>
          <a:p>
            <a:pPr algn="ctr"/>
            <a:r>
              <a:rPr lang="en-US" sz="2000" dirty="0" smtClean="0"/>
              <a:t>homelands</a:t>
            </a:r>
            <a:r>
              <a:rPr lang="en-US" sz="2000" dirty="0" smtClean="0"/>
              <a:t>?</a:t>
            </a:r>
          </a:p>
          <a:p>
            <a:pPr algn="ctr"/>
            <a:r>
              <a:rPr lang="en-US" sz="2000" dirty="0" smtClean="0"/>
              <a:t>Key Point: Are </a:t>
            </a:r>
            <a:r>
              <a:rPr lang="en-US" sz="2000" dirty="0" smtClean="0"/>
              <a:t>they brutes or simply the victims of a nation with great hopes?</a:t>
            </a:r>
            <a:endParaRPr lang="en-US" sz="2000" dirty="0"/>
          </a:p>
        </p:txBody>
      </p:sp>
    </p:spTree>
    <p:extLst>
      <p:ext uri="{BB962C8B-B14F-4D97-AF65-F5344CB8AC3E}">
        <p14:creationId xmlns:p14="http://schemas.microsoft.com/office/powerpoint/2010/main" val="14875663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79646"/>
                </a:solidFill>
              </a:rPr>
              <a:t>Plains Indian</a:t>
            </a:r>
            <a:r>
              <a:rPr lang="en-US" sz="1400" b="1" dirty="0" smtClean="0"/>
              <a:t>(Native)</a:t>
            </a:r>
            <a:r>
              <a:rPr lang="en-US" b="1" dirty="0" smtClean="0">
                <a:solidFill>
                  <a:srgbClr val="F79646"/>
                </a:solidFill>
              </a:rPr>
              <a:t>Wars</a:t>
            </a:r>
            <a:endParaRPr lang="en-US" b="1" dirty="0">
              <a:solidFill>
                <a:srgbClr val="F79646"/>
              </a:solidFill>
            </a:endParaRPr>
          </a:p>
        </p:txBody>
      </p:sp>
      <p:sp>
        <p:nvSpPr>
          <p:cNvPr id="3" name="Content Placeholder 2"/>
          <p:cNvSpPr>
            <a:spLocks noGrp="1"/>
          </p:cNvSpPr>
          <p:nvPr>
            <p:ph idx="1"/>
          </p:nvPr>
        </p:nvSpPr>
        <p:spPr>
          <a:xfrm>
            <a:off x="457200" y="1307784"/>
            <a:ext cx="8229600" cy="4818380"/>
          </a:xfrm>
        </p:spPr>
        <p:txBody>
          <a:bodyPr/>
          <a:lstStyle/>
          <a:p>
            <a:pPr marL="0" indent="0" algn="ctr">
              <a:buNone/>
            </a:pPr>
            <a:r>
              <a:rPr lang="en-US" dirty="0" smtClean="0"/>
              <a:t>Roughly from the </a:t>
            </a:r>
            <a:r>
              <a:rPr lang="en-US" dirty="0" smtClean="0">
                <a:solidFill>
                  <a:srgbClr val="F79646"/>
                </a:solidFill>
              </a:rPr>
              <a:t>1860</a:t>
            </a:r>
            <a:r>
              <a:rPr lang="en-US" dirty="0" smtClean="0"/>
              <a:t>s – </a:t>
            </a:r>
            <a:r>
              <a:rPr lang="en-US" dirty="0" smtClean="0">
                <a:solidFill>
                  <a:srgbClr val="F79646"/>
                </a:solidFill>
              </a:rPr>
              <a:t>1880</a:t>
            </a:r>
            <a:r>
              <a:rPr lang="en-US" dirty="0" smtClean="0"/>
              <a:t>s. </a:t>
            </a:r>
          </a:p>
          <a:p>
            <a:pPr marL="0" indent="0" algn="ctr">
              <a:buNone/>
            </a:pPr>
            <a:endParaRPr lang="en-US" dirty="0" smtClean="0"/>
          </a:p>
          <a:p>
            <a:pPr marL="0" indent="0" algn="ctr">
              <a:buNone/>
            </a:pPr>
            <a:r>
              <a:rPr lang="en-US" dirty="0" smtClean="0">
                <a:solidFill>
                  <a:srgbClr val="FF0000"/>
                </a:solidFill>
              </a:rPr>
              <a:t>“Uprisings” </a:t>
            </a:r>
            <a:r>
              <a:rPr lang="en-US" dirty="0" smtClean="0"/>
              <a:t>brought on by </a:t>
            </a:r>
            <a:r>
              <a:rPr lang="en-US" dirty="0" smtClean="0"/>
              <a:t>hostile tribes of the Great Plains horse and buffalo cultures.</a:t>
            </a:r>
          </a:p>
          <a:p>
            <a:pPr marL="0" indent="0" algn="ctr">
              <a:buNone/>
            </a:pPr>
            <a:endParaRPr lang="en-US" dirty="0" smtClean="0"/>
          </a:p>
          <a:p>
            <a:pPr marL="0" indent="0" algn="ctr">
              <a:buNone/>
            </a:pPr>
            <a:r>
              <a:rPr lang="en-US" dirty="0" smtClean="0"/>
              <a:t>Subdued by </a:t>
            </a:r>
            <a:r>
              <a:rPr lang="en-US" dirty="0" smtClean="0">
                <a:solidFill>
                  <a:srgbClr val="F79646"/>
                </a:solidFill>
              </a:rPr>
              <a:t>buffalo extermination </a:t>
            </a:r>
            <a:r>
              <a:rPr lang="en-US" dirty="0" smtClean="0"/>
              <a:t>and </a:t>
            </a:r>
            <a:r>
              <a:rPr lang="en-US" dirty="0" smtClean="0">
                <a:solidFill>
                  <a:srgbClr val="F79646"/>
                </a:solidFill>
              </a:rPr>
              <a:t>campaigns by the US military</a:t>
            </a:r>
            <a:r>
              <a:rPr lang="en-US" dirty="0" smtClean="0"/>
              <a:t>.</a:t>
            </a:r>
            <a:endParaRPr lang="en-US" dirty="0"/>
          </a:p>
        </p:txBody>
      </p:sp>
    </p:spTree>
    <p:extLst>
      <p:ext uri="{BB962C8B-B14F-4D97-AF65-F5344CB8AC3E}">
        <p14:creationId xmlns:p14="http://schemas.microsoft.com/office/powerpoint/2010/main" val="3172088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Native American Culture in </a:t>
            </a:r>
            <a:r>
              <a:rPr lang="en-US" b="1" dirty="0" smtClean="0">
                <a:solidFill>
                  <a:srgbClr val="FF0000"/>
                </a:solidFill>
              </a:rPr>
              <a:t>Crisis</a:t>
            </a:r>
            <a:endParaRPr lang="en-US" b="1" dirty="0">
              <a:solidFill>
                <a:srgbClr val="FF0000"/>
              </a:solidFill>
            </a:endParaRPr>
          </a:p>
        </p:txBody>
      </p:sp>
      <p:sp>
        <p:nvSpPr>
          <p:cNvPr id="3" name="Content Placeholder 2"/>
          <p:cNvSpPr>
            <a:spLocks noGrp="1"/>
          </p:cNvSpPr>
          <p:nvPr>
            <p:ph idx="1"/>
          </p:nvPr>
        </p:nvSpPr>
        <p:spPr>
          <a:xfrm>
            <a:off x="457200" y="1820640"/>
            <a:ext cx="8229600" cy="4305523"/>
          </a:xfrm>
        </p:spPr>
        <p:txBody>
          <a:bodyPr>
            <a:normAutofit/>
          </a:bodyPr>
          <a:lstStyle/>
          <a:p>
            <a:pPr marL="0" indent="0" algn="ctr">
              <a:buNone/>
            </a:pPr>
            <a:r>
              <a:rPr lang="en-US" dirty="0" smtClean="0"/>
              <a:t>“Between the 1850s &amp; 1890, settlers flocked to the West in search of </a:t>
            </a:r>
            <a:r>
              <a:rPr lang="en-US" b="1" dirty="0" smtClean="0">
                <a:solidFill>
                  <a:srgbClr val="FFFF00"/>
                </a:solidFill>
              </a:rPr>
              <a:t>gold</a:t>
            </a:r>
            <a:r>
              <a:rPr lang="en-US" dirty="0" smtClean="0"/>
              <a:t> or </a:t>
            </a:r>
            <a:r>
              <a:rPr lang="en-US" b="1" dirty="0" smtClean="0">
                <a:solidFill>
                  <a:schemeClr val="accent3">
                    <a:lumMod val="75000"/>
                  </a:schemeClr>
                </a:solidFill>
              </a:rPr>
              <a:t>land</a:t>
            </a:r>
            <a:r>
              <a:rPr lang="en-US" dirty="0" smtClean="0"/>
              <a:t>. In the process, they </a:t>
            </a:r>
            <a:r>
              <a:rPr lang="en-US" b="1" i="1" u="sng" dirty="0" smtClean="0">
                <a:solidFill>
                  <a:srgbClr val="FF0000"/>
                </a:solidFill>
              </a:rPr>
              <a:t>nearly destroyed the traditional culture of Native Americans living on the Great Plains</a:t>
            </a:r>
            <a:r>
              <a:rPr lang="en-US" i="1" dirty="0" smtClean="0">
                <a:solidFill>
                  <a:srgbClr val="FF0000"/>
                </a:solidFill>
              </a:rPr>
              <a:t>.</a:t>
            </a:r>
            <a:r>
              <a:rPr lang="en-US" dirty="0" smtClean="0"/>
              <a:t> Competition for land often led to bloody conflict…</a:t>
            </a:r>
            <a:r>
              <a:rPr lang="en-US" dirty="0" smtClean="0"/>
              <a:t>”</a:t>
            </a:r>
          </a:p>
          <a:p>
            <a:pPr marL="0" indent="0" algn="r">
              <a:buNone/>
            </a:pPr>
            <a:r>
              <a:rPr lang="en-US" sz="2800" i="1" dirty="0" smtClean="0"/>
              <a:t>-Unknown</a:t>
            </a:r>
            <a:endParaRPr lang="en-US" sz="2800" i="1" dirty="0"/>
          </a:p>
        </p:txBody>
      </p:sp>
    </p:spTree>
    <p:extLst>
      <p:ext uri="{BB962C8B-B14F-4D97-AF65-F5344CB8AC3E}">
        <p14:creationId xmlns:p14="http://schemas.microsoft.com/office/powerpoint/2010/main" val="1035157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2348" y="700872"/>
            <a:ext cx="8229600" cy="1143000"/>
          </a:xfrm>
        </p:spPr>
        <p:txBody>
          <a:bodyPr/>
          <a:lstStyle/>
          <a:p>
            <a:r>
              <a:rPr lang="en-US" b="1" dirty="0" smtClean="0"/>
              <a:t>Massacre at Sand Creek in </a:t>
            </a:r>
            <a:r>
              <a:rPr lang="en-US" b="1" dirty="0" smtClean="0">
                <a:solidFill>
                  <a:srgbClr val="F79646"/>
                </a:solidFill>
              </a:rPr>
              <a:t>1864</a:t>
            </a:r>
            <a:endParaRPr lang="en-US" b="1" dirty="0">
              <a:solidFill>
                <a:srgbClr val="F79646"/>
              </a:solidFill>
            </a:endParaRPr>
          </a:p>
        </p:txBody>
      </p:sp>
      <p:pic>
        <p:nvPicPr>
          <p:cNvPr id="8" name="Picture 7" descr="SandCreekMassac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634" y="1843872"/>
            <a:ext cx="7295938" cy="4505079"/>
          </a:xfrm>
          <a:prstGeom prst="rect">
            <a:avLst/>
          </a:prstGeom>
        </p:spPr>
      </p:pic>
    </p:spTree>
    <p:extLst>
      <p:ext uri="{BB962C8B-B14F-4D97-AF65-F5344CB8AC3E}">
        <p14:creationId xmlns:p14="http://schemas.microsoft.com/office/powerpoint/2010/main" val="4037693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rPr>
              <a:t>Massacre at Sand Creek 1864</a:t>
            </a:r>
            <a:endParaRPr lang="en-US" b="1" dirty="0">
              <a:solidFill>
                <a:srgbClr val="FF6600"/>
              </a:solidFill>
            </a:endParaRPr>
          </a:p>
        </p:txBody>
      </p:sp>
      <p:sp>
        <p:nvSpPr>
          <p:cNvPr id="3" name="Content Placeholder 2"/>
          <p:cNvSpPr>
            <a:spLocks noGrp="1"/>
          </p:cNvSpPr>
          <p:nvPr>
            <p:ph idx="1"/>
          </p:nvPr>
        </p:nvSpPr>
        <p:spPr/>
        <p:txBody>
          <a:bodyPr>
            <a:normAutofit lnSpcReduction="10000"/>
          </a:bodyPr>
          <a:lstStyle/>
          <a:p>
            <a:pPr>
              <a:buFontTx/>
              <a:buChar char="-"/>
            </a:pPr>
            <a:r>
              <a:rPr lang="en-US" dirty="0" smtClean="0"/>
              <a:t>The Cheyenne raided trails off their reserve for supplies.</a:t>
            </a:r>
          </a:p>
          <a:p>
            <a:pPr>
              <a:buFontTx/>
              <a:buChar char="-"/>
            </a:pPr>
            <a:r>
              <a:rPr lang="en-US" dirty="0"/>
              <a:t>Colorado Gov. orders the militia to suppress the </a:t>
            </a:r>
            <a:r>
              <a:rPr lang="en-US" dirty="0">
                <a:solidFill>
                  <a:srgbClr val="FF6600"/>
                </a:solidFill>
              </a:rPr>
              <a:t>“raiders”</a:t>
            </a:r>
            <a:r>
              <a:rPr lang="en-US" dirty="0"/>
              <a:t>. </a:t>
            </a:r>
            <a:endParaRPr lang="en-US" dirty="0" smtClean="0"/>
          </a:p>
          <a:p>
            <a:pPr lvl="1">
              <a:buFontTx/>
              <a:buChar char="-"/>
            </a:pPr>
            <a:r>
              <a:rPr lang="en-US" i="1" dirty="0" smtClean="0"/>
              <a:t>Those </a:t>
            </a:r>
            <a:r>
              <a:rPr lang="en-US" i="1" dirty="0"/>
              <a:t>who do not wish to fight were to report to </a:t>
            </a:r>
            <a:r>
              <a:rPr lang="en-US" i="1" dirty="0" smtClean="0"/>
              <a:t>a fort where they would be safe.</a:t>
            </a:r>
          </a:p>
          <a:p>
            <a:pPr>
              <a:buFontTx/>
              <a:buChar char="-"/>
            </a:pPr>
            <a:r>
              <a:rPr lang="en-US" dirty="0" smtClean="0">
                <a:solidFill>
                  <a:srgbClr val="FF6600"/>
                </a:solidFill>
              </a:rPr>
              <a:t>Colonel John </a:t>
            </a:r>
            <a:r>
              <a:rPr lang="en-US" dirty="0" err="1" smtClean="0">
                <a:solidFill>
                  <a:srgbClr val="FF6600"/>
                </a:solidFill>
              </a:rPr>
              <a:t>Chivington</a:t>
            </a:r>
            <a:r>
              <a:rPr lang="en-US" dirty="0" smtClean="0">
                <a:solidFill>
                  <a:srgbClr val="FF6600"/>
                </a:solidFill>
              </a:rPr>
              <a:t> </a:t>
            </a:r>
            <a:r>
              <a:rPr lang="en-US" dirty="0" smtClean="0"/>
              <a:t>led an attack on the fort, by order, in which he killed 70 – 200 Cheyenne. </a:t>
            </a:r>
            <a:r>
              <a:rPr lang="en-US" b="1" u="sng" dirty="0" smtClean="0">
                <a:solidFill>
                  <a:srgbClr val="F79646"/>
                </a:solidFill>
              </a:rPr>
              <a:t>Most women &amp; children</a:t>
            </a:r>
            <a:r>
              <a:rPr lang="en-US" dirty="0" smtClean="0"/>
              <a:t>.</a:t>
            </a:r>
            <a:endParaRPr lang="en-US" dirty="0"/>
          </a:p>
        </p:txBody>
      </p:sp>
    </p:spTree>
    <p:extLst>
      <p:ext uri="{BB962C8B-B14F-4D97-AF65-F5344CB8AC3E}">
        <p14:creationId xmlns:p14="http://schemas.microsoft.com/office/powerpoint/2010/main" val="2878827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Cheyenne &amp; The Colorado Territory Militia</a:t>
            </a:r>
            <a:endParaRPr lang="en-US" b="1" dirty="0"/>
          </a:p>
        </p:txBody>
      </p:sp>
      <p:pic>
        <p:nvPicPr>
          <p:cNvPr id="5" name="Picture 4" descr="Cheyenne Fla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150297"/>
            <a:ext cx="4167591" cy="2781300"/>
          </a:xfrm>
          <a:prstGeom prst="rect">
            <a:avLst/>
          </a:prstGeom>
        </p:spPr>
      </p:pic>
      <p:pic>
        <p:nvPicPr>
          <p:cNvPr id="6" name="Picture 5" descr="Chivingt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237" y="2150297"/>
            <a:ext cx="2844800" cy="2781300"/>
          </a:xfrm>
          <a:prstGeom prst="rect">
            <a:avLst/>
          </a:prstGeom>
        </p:spPr>
      </p:pic>
      <p:sp>
        <p:nvSpPr>
          <p:cNvPr id="7" name="TextBox 6"/>
          <p:cNvSpPr txBox="1"/>
          <p:nvPr/>
        </p:nvSpPr>
        <p:spPr>
          <a:xfrm>
            <a:off x="1295058" y="5042510"/>
            <a:ext cx="2296497" cy="400110"/>
          </a:xfrm>
          <a:prstGeom prst="rect">
            <a:avLst/>
          </a:prstGeom>
          <a:noFill/>
        </p:spPr>
        <p:txBody>
          <a:bodyPr wrap="none" rtlCol="0">
            <a:spAutoFit/>
          </a:bodyPr>
          <a:lstStyle/>
          <a:p>
            <a:r>
              <a:rPr lang="en-US" sz="2000" dirty="0" smtClean="0"/>
              <a:t>Cheyenne Tribe Flag</a:t>
            </a:r>
            <a:endParaRPr lang="en-US" sz="2000" dirty="0"/>
          </a:p>
        </p:txBody>
      </p:sp>
      <p:sp>
        <p:nvSpPr>
          <p:cNvPr id="8" name="TextBox 7"/>
          <p:cNvSpPr txBox="1"/>
          <p:nvPr/>
        </p:nvSpPr>
        <p:spPr>
          <a:xfrm>
            <a:off x="5670599" y="5042510"/>
            <a:ext cx="2299252" cy="400110"/>
          </a:xfrm>
          <a:prstGeom prst="rect">
            <a:avLst/>
          </a:prstGeom>
          <a:noFill/>
        </p:spPr>
        <p:txBody>
          <a:bodyPr wrap="none" rtlCol="0">
            <a:spAutoFit/>
          </a:bodyPr>
          <a:lstStyle/>
          <a:p>
            <a:r>
              <a:rPr lang="en-US" sz="2000" dirty="0" smtClean="0"/>
              <a:t>Col. John </a:t>
            </a:r>
            <a:r>
              <a:rPr lang="en-US" sz="2000" dirty="0" err="1" smtClean="0"/>
              <a:t>Chivington</a:t>
            </a:r>
            <a:endParaRPr lang="en-US" sz="2000" dirty="0"/>
          </a:p>
        </p:txBody>
      </p:sp>
    </p:spTree>
    <p:extLst>
      <p:ext uri="{BB962C8B-B14F-4D97-AF65-F5344CB8AC3E}">
        <p14:creationId xmlns:p14="http://schemas.microsoft.com/office/powerpoint/2010/main" val="91271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Things to remember while reading the testimony of John S. Smith:</a:t>
            </a:r>
            <a:br>
              <a:rPr lang="en-US" dirty="0"/>
            </a:br>
            <a:endParaRPr lang="en-US" dirty="0"/>
          </a:p>
        </p:txBody>
      </p:sp>
      <p:sp>
        <p:nvSpPr>
          <p:cNvPr id="3" name="Content Placeholder 2"/>
          <p:cNvSpPr>
            <a:spLocks noGrp="1"/>
          </p:cNvSpPr>
          <p:nvPr>
            <p:ph idx="1"/>
          </p:nvPr>
        </p:nvSpPr>
        <p:spPr>
          <a:xfrm>
            <a:off x="457200" y="1417638"/>
            <a:ext cx="8229600" cy="5440362"/>
          </a:xfrm>
        </p:spPr>
        <p:txBody>
          <a:bodyPr>
            <a:normAutofit fontScale="40000" lnSpcReduction="20000"/>
          </a:bodyPr>
          <a:lstStyle/>
          <a:p>
            <a:pPr lvl="0"/>
            <a:r>
              <a:rPr lang="en-US" sz="5900" dirty="0" smtClean="0">
                <a:solidFill>
                  <a:srgbClr val="FF6600"/>
                </a:solidFill>
              </a:rPr>
              <a:t>Black </a:t>
            </a:r>
            <a:r>
              <a:rPr lang="en-US" sz="5900" dirty="0">
                <a:solidFill>
                  <a:srgbClr val="FF6600"/>
                </a:solidFill>
              </a:rPr>
              <a:t>Kettle, </a:t>
            </a:r>
            <a:r>
              <a:rPr lang="en-US" sz="5900" dirty="0"/>
              <a:t>the leader of the Indians massacred at Sand Creek, wanted to cooperate with white authorities and raised a white flag to signal his peaceful intentions to </a:t>
            </a:r>
            <a:r>
              <a:rPr lang="en-US" sz="5900" dirty="0" err="1"/>
              <a:t>Chivington's</a:t>
            </a:r>
            <a:r>
              <a:rPr lang="en-US" sz="5900" dirty="0"/>
              <a:t> forces.</a:t>
            </a:r>
          </a:p>
          <a:p>
            <a:pPr lvl="0"/>
            <a:r>
              <a:rPr lang="en-US" sz="5900" dirty="0" err="1">
                <a:solidFill>
                  <a:srgbClr val="FFFF00"/>
                </a:solidFill>
              </a:rPr>
              <a:t>Chivington's</a:t>
            </a:r>
            <a:r>
              <a:rPr lang="en-US" sz="5900" dirty="0"/>
              <a:t> defenders insist that he had evidence that proved that Black Kettle's Cheyenne tribe was involved in warfare against whites, and that the Cheyenne fought back quite fiercely against </a:t>
            </a:r>
            <a:r>
              <a:rPr lang="en-US" sz="5900" dirty="0" err="1"/>
              <a:t>Chivington's</a:t>
            </a:r>
            <a:r>
              <a:rPr lang="en-US" sz="5900" dirty="0"/>
              <a:t> attack. </a:t>
            </a:r>
            <a:r>
              <a:rPr lang="en-US" sz="5900" dirty="0" err="1"/>
              <a:t>Chivington's</a:t>
            </a:r>
            <a:r>
              <a:rPr lang="en-US" sz="5900" dirty="0"/>
              <a:t> critics insist that Black Kettle's people were completely peaceful and were mercilessly slaughtered.</a:t>
            </a:r>
          </a:p>
          <a:p>
            <a:pPr lvl="0"/>
            <a:r>
              <a:rPr lang="en-US" sz="5900" dirty="0">
                <a:solidFill>
                  <a:srgbClr val="FF0000"/>
                </a:solidFill>
              </a:rPr>
              <a:t>John S. Smith </a:t>
            </a:r>
            <a:r>
              <a:rPr lang="en-US" sz="5900" dirty="0"/>
              <a:t>was an Indian agent and an interpreter who had been sent out to Black Kettle's camp to find out how many people were in the camp and to get a sense of the Indians' attitudes toward whites.</a:t>
            </a:r>
          </a:p>
          <a:p>
            <a:pPr lvl="0"/>
            <a:r>
              <a:rPr lang="en-US" sz="5900" dirty="0"/>
              <a:t>Two examiners, </a:t>
            </a:r>
            <a:r>
              <a:rPr lang="en-US" sz="5900" dirty="0">
                <a:solidFill>
                  <a:srgbClr val="CCFFCC"/>
                </a:solidFill>
              </a:rPr>
              <a:t>Mr. Gooch </a:t>
            </a:r>
            <a:r>
              <a:rPr lang="en-US" sz="5900" dirty="0"/>
              <a:t>and </a:t>
            </a:r>
            <a:r>
              <a:rPr lang="en-US" sz="5900" dirty="0">
                <a:solidFill>
                  <a:srgbClr val="CCFFCC"/>
                </a:solidFill>
              </a:rPr>
              <a:t>Mr. </a:t>
            </a:r>
            <a:r>
              <a:rPr lang="en-US" sz="5900" dirty="0" err="1">
                <a:solidFill>
                  <a:srgbClr val="CCFFCC"/>
                </a:solidFill>
              </a:rPr>
              <a:t>Buckalew</a:t>
            </a:r>
            <a:r>
              <a:rPr lang="en-US" sz="5900" dirty="0"/>
              <a:t>, are questioning Smith.</a:t>
            </a:r>
          </a:p>
          <a:p>
            <a:pPr marL="0" indent="0">
              <a:buNone/>
            </a:pPr>
            <a:r>
              <a:rPr lang="en-US" sz="5900" dirty="0"/>
              <a:t> </a:t>
            </a:r>
          </a:p>
          <a:p>
            <a:endParaRPr lang="en-US" dirty="0"/>
          </a:p>
        </p:txBody>
      </p:sp>
    </p:spTree>
    <p:extLst>
      <p:ext uri="{BB962C8B-B14F-4D97-AF65-F5344CB8AC3E}">
        <p14:creationId xmlns:p14="http://schemas.microsoft.com/office/powerpoint/2010/main" val="3370371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a:t>
            </a:r>
            <a:r>
              <a:rPr lang="en-US" dirty="0" smtClean="0">
                <a:solidFill>
                  <a:srgbClr val="FF6600"/>
                </a:solidFill>
              </a:rPr>
              <a:t>Congressional </a:t>
            </a:r>
            <a:r>
              <a:rPr lang="en-US" dirty="0"/>
              <a:t>Testimony (1865)</a:t>
            </a:r>
            <a:br>
              <a:rPr lang="en-US" dirty="0"/>
            </a:br>
            <a:endParaRPr lang="en-US" dirty="0"/>
          </a:p>
        </p:txBody>
      </p:sp>
      <p:sp>
        <p:nvSpPr>
          <p:cNvPr id="3" name="Content Placeholder 2"/>
          <p:cNvSpPr>
            <a:spLocks noGrp="1"/>
          </p:cNvSpPr>
          <p:nvPr>
            <p:ph idx="1"/>
          </p:nvPr>
        </p:nvSpPr>
        <p:spPr>
          <a:xfrm>
            <a:off x="457200" y="1223676"/>
            <a:ext cx="8229600" cy="5452322"/>
          </a:xfrm>
        </p:spPr>
        <p:txBody>
          <a:bodyPr>
            <a:normAutofit lnSpcReduction="10000"/>
          </a:bodyPr>
          <a:lstStyle/>
          <a:p>
            <a:pPr algn="ctr"/>
            <a:r>
              <a:rPr lang="en-US" i="1" dirty="0"/>
              <a:t>“I saw the bodies of those lying there cut all to pieces, worse </a:t>
            </a:r>
            <a:r>
              <a:rPr lang="en-US" i="1" dirty="0">
                <a:solidFill>
                  <a:srgbClr val="FF6600"/>
                </a:solidFill>
              </a:rPr>
              <a:t>mutilated</a:t>
            </a:r>
            <a:r>
              <a:rPr lang="en-US" i="1" dirty="0"/>
              <a:t> than any I ever saw </a:t>
            </a:r>
          </a:p>
          <a:p>
            <a:pPr algn="ctr"/>
            <a:r>
              <a:rPr lang="en-US" i="1" dirty="0"/>
              <a:t>before; the women cut all to pieces ...</a:t>
            </a:r>
          </a:p>
          <a:p>
            <a:pPr algn="ctr"/>
            <a:r>
              <a:rPr lang="en-US" i="1" dirty="0"/>
              <a:t>With knives; scalped; their brains knocked out; </a:t>
            </a:r>
          </a:p>
          <a:p>
            <a:pPr algn="ctr"/>
            <a:r>
              <a:rPr lang="en-US" i="1" dirty="0"/>
              <a:t>children two or three months old; all ages lying there, from sucking infants up to warriors ... </a:t>
            </a:r>
            <a:r>
              <a:rPr lang="en-US" i="1" dirty="0" smtClean="0"/>
              <a:t>.</a:t>
            </a:r>
            <a:r>
              <a:rPr lang="en-US" i="1" dirty="0"/>
              <a:t>”</a:t>
            </a:r>
          </a:p>
          <a:p>
            <a:pPr marL="0" indent="0" algn="r">
              <a:buNone/>
            </a:pPr>
            <a:r>
              <a:rPr lang="en-US" sz="1700" dirty="0" smtClean="0"/>
              <a:t>-John S. Smith, eye witness to Sand Creek Massacre 1864</a:t>
            </a:r>
          </a:p>
          <a:p>
            <a:pPr marL="0" indent="0" algn="r">
              <a:buNone/>
            </a:pPr>
            <a:endParaRPr lang="en-US" sz="1700" dirty="0" smtClean="0"/>
          </a:p>
          <a:p>
            <a:pPr algn="ctr"/>
            <a:r>
              <a:rPr lang="en-US" sz="2600" u="sng" dirty="0" smtClean="0">
                <a:solidFill>
                  <a:srgbClr val="FF6600"/>
                </a:solidFill>
              </a:rPr>
              <a:t>Key Points Question: </a:t>
            </a:r>
            <a:r>
              <a:rPr lang="en-US" sz="2600" dirty="0" smtClean="0"/>
              <a:t>What </a:t>
            </a:r>
            <a:r>
              <a:rPr lang="en-US" sz="2600" dirty="0" smtClean="0">
                <a:solidFill>
                  <a:srgbClr val="FF0000"/>
                </a:solidFill>
              </a:rPr>
              <a:t>bias</a:t>
            </a:r>
            <a:r>
              <a:rPr lang="en-US" sz="2600" dirty="0" smtClean="0"/>
              <a:t>, if any exists in the testimony above? And </a:t>
            </a:r>
            <a:r>
              <a:rPr lang="en-US" sz="2800" i="1" dirty="0" smtClean="0"/>
              <a:t>By </a:t>
            </a:r>
            <a:r>
              <a:rPr lang="en-US" sz="2800" i="1" dirty="0"/>
              <a:t>whom </a:t>
            </a:r>
            <a:r>
              <a:rPr lang="en-US" sz="2800" dirty="0"/>
              <a:t>were they</a:t>
            </a:r>
            <a:r>
              <a:rPr lang="en-US" sz="2800" i="1" dirty="0"/>
              <a:t> </a:t>
            </a:r>
            <a:r>
              <a:rPr lang="en-US" sz="2800" i="1" dirty="0" smtClean="0">
                <a:solidFill>
                  <a:srgbClr val="FF6600"/>
                </a:solidFill>
              </a:rPr>
              <a:t>mutilated</a:t>
            </a:r>
            <a:r>
              <a:rPr lang="en-US" sz="2800" i="1" dirty="0"/>
              <a:t> </a:t>
            </a:r>
            <a:r>
              <a:rPr lang="en-US" sz="2800" i="1" dirty="0" smtClean="0"/>
              <a:t>and to what point and purpose?</a:t>
            </a:r>
            <a:endParaRPr lang="en-US" sz="2600" dirty="0"/>
          </a:p>
        </p:txBody>
      </p:sp>
    </p:spTree>
    <p:extLst>
      <p:ext uri="{BB962C8B-B14F-4D97-AF65-F5344CB8AC3E}">
        <p14:creationId xmlns:p14="http://schemas.microsoft.com/office/powerpoint/2010/main" val="329880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Fetterman</a:t>
            </a:r>
            <a:r>
              <a:rPr lang="en-US" b="1" dirty="0" smtClean="0"/>
              <a:t> Massacre on </a:t>
            </a:r>
            <a:br>
              <a:rPr lang="en-US" b="1" dirty="0" smtClean="0"/>
            </a:br>
            <a:r>
              <a:rPr lang="en-US" b="1" dirty="0" smtClean="0"/>
              <a:t>Bozeman Trail</a:t>
            </a:r>
            <a:endParaRPr lang="en-US" b="1" dirty="0"/>
          </a:p>
        </p:txBody>
      </p:sp>
      <p:sp>
        <p:nvSpPr>
          <p:cNvPr id="3" name="Content Placeholder 2"/>
          <p:cNvSpPr>
            <a:spLocks noGrp="1"/>
          </p:cNvSpPr>
          <p:nvPr>
            <p:ph idx="1"/>
          </p:nvPr>
        </p:nvSpPr>
        <p:spPr/>
        <p:txBody>
          <a:bodyPr>
            <a:normAutofit fontScale="92500"/>
          </a:bodyPr>
          <a:lstStyle/>
          <a:p>
            <a:pPr marL="0" indent="0">
              <a:buNone/>
            </a:pPr>
            <a:r>
              <a:rPr lang="en-US" dirty="0" smtClean="0"/>
              <a:t>The </a:t>
            </a:r>
            <a:r>
              <a:rPr lang="en-US" dirty="0" smtClean="0">
                <a:solidFill>
                  <a:srgbClr val="F79646"/>
                </a:solidFill>
              </a:rPr>
              <a:t>Sioux</a:t>
            </a:r>
            <a:r>
              <a:rPr lang="en-US" dirty="0" smtClean="0"/>
              <a:t> were bothered by settlements established on the Bozeman Trail (Wyoming).</a:t>
            </a:r>
          </a:p>
          <a:p>
            <a:pPr marL="0" indent="0">
              <a:buNone/>
            </a:pPr>
            <a:endParaRPr lang="en-US" dirty="0"/>
          </a:p>
          <a:p>
            <a:pPr marL="0" indent="0">
              <a:buNone/>
            </a:pPr>
            <a:r>
              <a:rPr lang="en-US" dirty="0" smtClean="0"/>
              <a:t>When requests from the tribes went unanswered, the Sioux and other tribes began attacks.</a:t>
            </a:r>
          </a:p>
          <a:p>
            <a:pPr marL="0" indent="0">
              <a:buNone/>
            </a:pPr>
            <a:endParaRPr lang="en-US" dirty="0"/>
          </a:p>
          <a:p>
            <a:pPr marL="0" indent="0">
              <a:buNone/>
            </a:pPr>
            <a:r>
              <a:rPr lang="en-US" dirty="0" smtClean="0">
                <a:solidFill>
                  <a:schemeClr val="accent6"/>
                </a:solidFill>
              </a:rPr>
              <a:t>Cpt. William J. </a:t>
            </a:r>
            <a:r>
              <a:rPr lang="en-US" dirty="0" err="1" smtClean="0">
                <a:solidFill>
                  <a:schemeClr val="accent6"/>
                </a:solidFill>
              </a:rPr>
              <a:t>Fetterman</a:t>
            </a:r>
            <a:r>
              <a:rPr lang="en-US" dirty="0">
                <a:solidFill>
                  <a:schemeClr val="accent6"/>
                </a:solidFill>
              </a:rPr>
              <a:t> </a:t>
            </a:r>
            <a:r>
              <a:rPr lang="en-US" dirty="0" smtClean="0"/>
              <a:t>and his company troops were ambushed and </a:t>
            </a:r>
            <a:r>
              <a:rPr lang="en-US" b="1" u="sng" dirty="0" smtClean="0">
                <a:solidFill>
                  <a:srgbClr val="F79646"/>
                </a:solidFill>
              </a:rPr>
              <a:t>around 80</a:t>
            </a:r>
            <a:r>
              <a:rPr lang="en-US" dirty="0" smtClean="0"/>
              <a:t> were killed.</a:t>
            </a:r>
            <a:endParaRPr lang="en-US" dirty="0"/>
          </a:p>
        </p:txBody>
      </p:sp>
    </p:spTree>
    <p:extLst>
      <p:ext uri="{BB962C8B-B14F-4D97-AF65-F5344CB8AC3E}">
        <p14:creationId xmlns:p14="http://schemas.microsoft.com/office/powerpoint/2010/main" val="29355608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smtClean="0"/>
              <a:t>Aftermath of the </a:t>
            </a:r>
            <a:r>
              <a:rPr lang="en-US" b="1" dirty="0" err="1" smtClean="0"/>
              <a:t>Fetterman</a:t>
            </a:r>
            <a:r>
              <a:rPr lang="en-US" b="1" dirty="0" smtClean="0"/>
              <a:t> Massacre</a:t>
            </a:r>
            <a:endParaRPr lang="en-US" b="1" dirty="0"/>
          </a:p>
        </p:txBody>
      </p:sp>
      <p:sp>
        <p:nvSpPr>
          <p:cNvPr id="5" name="Content Placeholder 4"/>
          <p:cNvSpPr>
            <a:spLocks noGrp="1"/>
          </p:cNvSpPr>
          <p:nvPr>
            <p:ph sz="half" idx="1"/>
          </p:nvPr>
        </p:nvSpPr>
        <p:spPr/>
        <p:txBody>
          <a:bodyPr/>
          <a:lstStyle/>
          <a:p>
            <a:r>
              <a:rPr lang="en-US" dirty="0" smtClean="0"/>
              <a:t>Skirmishes continued (1866 – 1868)</a:t>
            </a:r>
          </a:p>
          <a:p>
            <a:r>
              <a:rPr lang="en-US" dirty="0" smtClean="0"/>
              <a:t>Sioux (forced to) signed the </a:t>
            </a:r>
            <a:r>
              <a:rPr lang="en-US" dirty="0" smtClean="0">
                <a:solidFill>
                  <a:srgbClr val="F79646"/>
                </a:solidFill>
              </a:rPr>
              <a:t>Treaty of 1868</a:t>
            </a:r>
          </a:p>
          <a:p>
            <a:pPr lvl="1"/>
            <a:r>
              <a:rPr lang="en-US" dirty="0" smtClean="0"/>
              <a:t>Agreed to live along the Missouri River reservation in return for support from the govt.</a:t>
            </a:r>
          </a:p>
          <a:p>
            <a:pPr lvl="1"/>
            <a:endParaRPr lang="en-US" dirty="0"/>
          </a:p>
        </p:txBody>
      </p:sp>
      <p:pic>
        <p:nvPicPr>
          <p:cNvPr id="7" name="Content Placeholder 6" descr="FettermanPlaque.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4217" b="-6189"/>
          <a:stretch/>
        </p:blipFill>
        <p:spPr>
          <a:xfrm>
            <a:off x="4648200" y="1417638"/>
            <a:ext cx="4038600" cy="4525963"/>
          </a:xfrm>
        </p:spPr>
      </p:pic>
    </p:spTree>
    <p:extLst>
      <p:ext uri="{BB962C8B-B14F-4D97-AF65-F5344CB8AC3E}">
        <p14:creationId xmlns:p14="http://schemas.microsoft.com/office/powerpoint/2010/main" val="175003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Arguing </a:t>
            </a:r>
            <a:r>
              <a:rPr lang="en-US" b="1" dirty="0" smtClean="0">
                <a:solidFill>
                  <a:srgbClr val="FF6600"/>
                </a:solidFill>
              </a:rPr>
              <a:t>Assimilation</a:t>
            </a:r>
            <a:endParaRPr lang="en-US" b="1" dirty="0">
              <a:solidFill>
                <a:srgbClr val="FF6600"/>
              </a:solidFill>
            </a:endParaRPr>
          </a:p>
        </p:txBody>
      </p:sp>
      <p:sp>
        <p:nvSpPr>
          <p:cNvPr id="6" name="Content Placeholder 5"/>
          <p:cNvSpPr>
            <a:spLocks noGrp="1"/>
          </p:cNvSpPr>
          <p:nvPr>
            <p:ph idx="1"/>
          </p:nvPr>
        </p:nvSpPr>
        <p:spPr>
          <a:xfrm>
            <a:off x="205298" y="1175537"/>
            <a:ext cx="8580606" cy="5145531"/>
          </a:xfrm>
        </p:spPr>
        <p:txBody>
          <a:bodyPr>
            <a:normAutofit fontScale="85000" lnSpcReduction="10000"/>
          </a:bodyPr>
          <a:lstStyle/>
          <a:p>
            <a:pPr marL="0" indent="0" algn="ctr">
              <a:buNone/>
            </a:pPr>
            <a:r>
              <a:rPr lang="en-US" sz="2800" u="sng" dirty="0" smtClean="0">
                <a:solidFill>
                  <a:srgbClr val="FF6600"/>
                </a:solidFill>
              </a:rPr>
              <a:t>FACT: </a:t>
            </a:r>
            <a:r>
              <a:rPr lang="en-US" sz="2800" dirty="0" smtClean="0"/>
              <a:t>Treaties </a:t>
            </a:r>
            <a:r>
              <a:rPr lang="en-US" sz="2800" b="1" u="sng" dirty="0" smtClean="0">
                <a:solidFill>
                  <a:srgbClr val="F79646"/>
                </a:solidFill>
              </a:rPr>
              <a:t>rarely</a:t>
            </a:r>
            <a:r>
              <a:rPr lang="en-US" sz="2800" dirty="0" smtClean="0"/>
              <a:t> did much to stop the fighting or conflict between settlers &amp; Natives.</a:t>
            </a:r>
          </a:p>
          <a:p>
            <a:pPr marL="0" indent="0">
              <a:buNone/>
            </a:pPr>
            <a:endParaRPr lang="en-US" dirty="0"/>
          </a:p>
          <a:p>
            <a:pPr marL="0" indent="0" algn="ctr">
              <a:buNone/>
            </a:pPr>
            <a:r>
              <a:rPr lang="en-US" sz="2800" i="1" dirty="0" smtClean="0"/>
              <a:t>“[We] have been taught to hunt and live on the game. You tell us that we must learn to farm… and take on your ways. Suppose the people living beyond the great sea should come and tell you that you must stop farming… kill your cattle… what would you do? Would you not fight them?”</a:t>
            </a:r>
          </a:p>
          <a:p>
            <a:pPr marL="0" indent="0">
              <a:buNone/>
            </a:pPr>
            <a:r>
              <a:rPr lang="en-US" sz="2000" dirty="0" smtClean="0"/>
              <a:t>			</a:t>
            </a:r>
          </a:p>
          <a:p>
            <a:pPr marL="0" indent="0" algn="r">
              <a:buNone/>
            </a:pPr>
            <a:r>
              <a:rPr lang="en-US" sz="2000" dirty="0" smtClean="0"/>
              <a:t>-Gall </a:t>
            </a:r>
            <a:r>
              <a:rPr lang="en-US" sz="2000" dirty="0" err="1" smtClean="0"/>
              <a:t>Pizi</a:t>
            </a:r>
            <a:r>
              <a:rPr lang="en-US" sz="2000" dirty="0" smtClean="0"/>
              <a:t>, American Indian</a:t>
            </a:r>
            <a:r>
              <a:rPr lang="en-US" sz="2000" dirty="0" smtClean="0"/>
              <a:t> </a:t>
            </a:r>
            <a:r>
              <a:rPr lang="en-US" sz="2000" dirty="0"/>
              <a:t>leader of the </a:t>
            </a:r>
            <a:r>
              <a:rPr lang="en-US" sz="2000" dirty="0" err="1" smtClean="0"/>
              <a:t>Hunkpapa</a:t>
            </a:r>
            <a:r>
              <a:rPr lang="en-US" sz="2000" dirty="0" smtClean="0"/>
              <a:t> Lakota</a:t>
            </a:r>
            <a:r>
              <a:rPr lang="en-US" sz="2000" dirty="0">
                <a:solidFill>
                  <a:srgbClr val="CCFFCC"/>
                </a:solidFill>
              </a:rPr>
              <a:t> </a:t>
            </a:r>
            <a:r>
              <a:rPr lang="en-US" sz="2000" dirty="0"/>
              <a:t>in the long war against the United </a:t>
            </a:r>
            <a:r>
              <a:rPr lang="en-US" sz="2000" dirty="0" smtClean="0"/>
              <a:t>States; A commanders </a:t>
            </a:r>
            <a:r>
              <a:rPr lang="en-US" sz="2000" dirty="0"/>
              <a:t>in </a:t>
            </a:r>
            <a:r>
              <a:rPr lang="en-US" sz="2000" dirty="0" smtClean="0"/>
              <a:t>the Battle of Little Bighorn.</a:t>
            </a:r>
            <a:endParaRPr lang="en-US" sz="2000" dirty="0"/>
          </a:p>
          <a:p>
            <a:pPr marL="0" indent="0">
              <a:buNone/>
            </a:pPr>
            <a:r>
              <a:rPr lang="en-US" sz="2000" dirty="0"/>
              <a:t> </a:t>
            </a:r>
            <a:endParaRPr lang="en-US" sz="2000" dirty="0" smtClean="0"/>
          </a:p>
          <a:p>
            <a:pPr marL="0" indent="0">
              <a:buNone/>
            </a:pPr>
            <a:r>
              <a:rPr lang="en-US" sz="2600" u="sng" dirty="0" smtClean="0">
                <a:solidFill>
                  <a:srgbClr val="CCFFCC"/>
                </a:solidFill>
              </a:rPr>
              <a:t>Key Points Question: </a:t>
            </a:r>
            <a:r>
              <a:rPr lang="en-US" sz="2600" dirty="0" smtClean="0">
                <a:solidFill>
                  <a:srgbClr val="CCFFCC"/>
                </a:solidFill>
              </a:rPr>
              <a:t> </a:t>
            </a:r>
            <a:r>
              <a:rPr lang="en-US" sz="2600" dirty="0" smtClean="0"/>
              <a:t>Give one reason how  </a:t>
            </a:r>
            <a:r>
              <a:rPr lang="en-US" sz="2600" dirty="0">
                <a:solidFill>
                  <a:srgbClr val="FF6600"/>
                </a:solidFill>
              </a:rPr>
              <a:t>historical </a:t>
            </a:r>
            <a:r>
              <a:rPr lang="en-US" sz="2600" dirty="0" smtClean="0">
                <a:solidFill>
                  <a:srgbClr val="FF6600"/>
                </a:solidFill>
              </a:rPr>
              <a:t>circumstances </a:t>
            </a:r>
            <a:r>
              <a:rPr lang="en-US" sz="2600" dirty="0" smtClean="0"/>
              <a:t>affected </a:t>
            </a:r>
            <a:r>
              <a:rPr lang="en-US" sz="2600" dirty="0"/>
              <a:t>the development of </a:t>
            </a:r>
            <a:r>
              <a:rPr lang="en-US" sz="2600" dirty="0" smtClean="0"/>
              <a:t> Gall’s argument against</a:t>
            </a:r>
            <a:r>
              <a:rPr lang="en-US" sz="2600" dirty="0"/>
              <a:t> </a:t>
            </a:r>
            <a:r>
              <a:rPr lang="en-US" sz="2600" dirty="0" smtClean="0"/>
              <a:t>assimilation of the American Indians, according to the above excerpt.</a:t>
            </a:r>
            <a:r>
              <a:rPr lang="en-US" sz="2600" dirty="0" smtClean="0"/>
              <a:t> </a:t>
            </a:r>
            <a:endParaRPr lang="en-US" sz="2600" dirty="0" smtClean="0"/>
          </a:p>
        </p:txBody>
      </p:sp>
    </p:spTree>
    <p:extLst>
      <p:ext uri="{BB962C8B-B14F-4D97-AF65-F5344CB8AC3E}">
        <p14:creationId xmlns:p14="http://schemas.microsoft.com/office/powerpoint/2010/main" val="1903259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Conflict with the Kiowa &amp; Comanche</a:t>
            </a:r>
            <a:endParaRPr lang="en-US" b="1" dirty="0"/>
          </a:p>
        </p:txBody>
      </p:sp>
      <p:sp>
        <p:nvSpPr>
          <p:cNvPr id="3" name="Content Placeholder 2"/>
          <p:cNvSpPr>
            <a:spLocks noGrp="1"/>
          </p:cNvSpPr>
          <p:nvPr>
            <p:ph idx="1"/>
          </p:nvPr>
        </p:nvSpPr>
        <p:spPr>
          <a:xfrm>
            <a:off x="457200" y="1270058"/>
            <a:ext cx="8229600" cy="4856105"/>
          </a:xfrm>
        </p:spPr>
        <p:txBody>
          <a:bodyPr>
            <a:normAutofit fontScale="85000" lnSpcReduction="10000"/>
          </a:bodyPr>
          <a:lstStyle/>
          <a:p>
            <a:pPr marL="0" indent="0">
              <a:buNone/>
            </a:pPr>
            <a:r>
              <a:rPr lang="en-US" dirty="0" smtClean="0"/>
              <a:t>In the Southern Plains, two tribes refused to move to reservations.</a:t>
            </a:r>
          </a:p>
          <a:p>
            <a:pPr marL="0" indent="0">
              <a:buNone/>
            </a:pPr>
            <a:endParaRPr lang="en-US" dirty="0"/>
          </a:p>
          <a:p>
            <a:pPr marL="0" indent="0">
              <a:buNone/>
            </a:pPr>
            <a:r>
              <a:rPr lang="en-US" dirty="0" smtClean="0"/>
              <a:t>Thus began a raiding spree (lasted 6yrs.) that would lead to the </a:t>
            </a:r>
            <a:r>
              <a:rPr lang="en-US" b="1" u="sng" dirty="0" smtClean="0">
                <a:solidFill>
                  <a:srgbClr val="F79646"/>
                </a:solidFill>
              </a:rPr>
              <a:t>Red River War (1874-1875)</a:t>
            </a:r>
          </a:p>
          <a:p>
            <a:pPr marL="0" indent="0">
              <a:buNone/>
            </a:pPr>
            <a:endParaRPr lang="en-US" b="1" u="sng" dirty="0">
              <a:solidFill>
                <a:srgbClr val="F79646"/>
              </a:solidFill>
            </a:endParaRPr>
          </a:p>
          <a:p>
            <a:pPr marL="0" indent="0">
              <a:buNone/>
            </a:pPr>
            <a:r>
              <a:rPr lang="en-US" b="1" i="1" dirty="0" smtClean="0">
                <a:solidFill>
                  <a:srgbClr val="F79646"/>
                </a:solidFill>
              </a:rPr>
              <a:t>To fight the resistance, the US Army often massacred tribesmen to crush moral and their will to fight.</a:t>
            </a:r>
          </a:p>
          <a:p>
            <a:pPr marL="0" indent="0">
              <a:buNone/>
            </a:pPr>
            <a:endParaRPr lang="en-US" b="1" i="1" dirty="0">
              <a:solidFill>
                <a:srgbClr val="F79646"/>
              </a:solidFill>
            </a:endParaRPr>
          </a:p>
          <a:p>
            <a:pPr marL="0" indent="0">
              <a:buNone/>
            </a:pPr>
            <a:r>
              <a:rPr lang="en-US" dirty="0" smtClean="0">
                <a:solidFill>
                  <a:srgbClr val="FFFFFF"/>
                </a:solidFill>
              </a:rPr>
              <a:t>Strategy was to deny the Natives </a:t>
            </a:r>
            <a:r>
              <a:rPr lang="en-US" b="1" u="sng" dirty="0" smtClean="0">
                <a:solidFill>
                  <a:srgbClr val="FFFFFF"/>
                </a:solidFill>
              </a:rPr>
              <a:t>any</a:t>
            </a:r>
            <a:r>
              <a:rPr lang="en-US" dirty="0" smtClean="0">
                <a:solidFill>
                  <a:srgbClr val="FFFFFF"/>
                </a:solidFill>
              </a:rPr>
              <a:t> safe haven through constant attack. </a:t>
            </a:r>
            <a:r>
              <a:rPr lang="en-US" u="sng" dirty="0" smtClean="0">
                <a:solidFill>
                  <a:srgbClr val="F79646"/>
                </a:solidFill>
              </a:rPr>
              <a:t>This included wiping out buffalo</a:t>
            </a:r>
            <a:r>
              <a:rPr lang="en-US" dirty="0" smtClean="0">
                <a:solidFill>
                  <a:srgbClr val="F79646"/>
                </a:solidFill>
              </a:rPr>
              <a:t>.</a:t>
            </a:r>
            <a:endParaRPr lang="en-US" dirty="0"/>
          </a:p>
        </p:txBody>
      </p:sp>
    </p:spTree>
    <p:extLst>
      <p:ext uri="{BB962C8B-B14F-4D97-AF65-F5344CB8AC3E}">
        <p14:creationId xmlns:p14="http://schemas.microsoft.com/office/powerpoint/2010/main" val="538087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Custer &amp; His Last Stand</a:t>
            </a:r>
            <a:endParaRPr lang="en-US" b="1" dirty="0"/>
          </a:p>
        </p:txBody>
      </p:sp>
      <p:sp>
        <p:nvSpPr>
          <p:cNvPr id="3" name="Content Placeholder 2"/>
          <p:cNvSpPr>
            <a:spLocks noGrp="1"/>
          </p:cNvSpPr>
          <p:nvPr>
            <p:ph idx="1"/>
          </p:nvPr>
        </p:nvSpPr>
        <p:spPr>
          <a:xfrm>
            <a:off x="457200" y="1295208"/>
            <a:ext cx="8229600" cy="5369454"/>
          </a:xfrm>
        </p:spPr>
        <p:txBody>
          <a:bodyPr>
            <a:normAutofit lnSpcReduction="10000"/>
          </a:bodyPr>
          <a:lstStyle/>
          <a:p>
            <a:pPr marL="0" indent="0">
              <a:buNone/>
            </a:pPr>
            <a:r>
              <a:rPr lang="en-US" dirty="0" smtClean="0">
                <a:solidFill>
                  <a:srgbClr val="F79646"/>
                </a:solidFill>
              </a:rPr>
              <a:t>Causes</a:t>
            </a:r>
            <a:r>
              <a:rPr lang="en-US" dirty="0" smtClean="0"/>
              <a:t> – Gold Rush, Settlers, Culture Clash</a:t>
            </a:r>
          </a:p>
          <a:p>
            <a:pPr marL="0" indent="0">
              <a:buNone/>
            </a:pPr>
            <a:r>
              <a:rPr lang="en-US" dirty="0" smtClean="0">
                <a:solidFill>
                  <a:schemeClr val="accent6"/>
                </a:solidFill>
              </a:rPr>
              <a:t>Result</a:t>
            </a:r>
            <a:r>
              <a:rPr lang="en-US" dirty="0" smtClean="0"/>
              <a:t> – </a:t>
            </a:r>
            <a:r>
              <a:rPr lang="en-US" b="1" u="sng" dirty="0" smtClean="0"/>
              <a:t>Custer’s Last Stand</a:t>
            </a:r>
          </a:p>
          <a:p>
            <a:pPr marL="0" indent="0">
              <a:buNone/>
            </a:pPr>
            <a:r>
              <a:rPr lang="en-US" sz="2400" dirty="0" smtClean="0"/>
              <a:t>After a Sioux victory at Rosebud Creek (Montana), their next challenge was Custer. Seeking fame &amp; absolute victory, Custer rode against </a:t>
            </a:r>
            <a:r>
              <a:rPr lang="en-US" sz="2400" dirty="0" smtClean="0">
                <a:solidFill>
                  <a:srgbClr val="F79646"/>
                </a:solidFill>
              </a:rPr>
              <a:t>2,000 – 3,000 </a:t>
            </a:r>
            <a:r>
              <a:rPr lang="en-US" sz="2400" dirty="0" smtClean="0"/>
              <a:t>Native warriors… </a:t>
            </a:r>
          </a:p>
          <a:p>
            <a:pPr marL="0" indent="0">
              <a:buNone/>
            </a:pPr>
            <a:r>
              <a:rPr lang="en-US" sz="2400" dirty="0"/>
              <a:t>W</a:t>
            </a:r>
            <a:r>
              <a:rPr lang="en-US" sz="2400" dirty="0" smtClean="0"/>
              <a:t>ith 200 men.</a:t>
            </a:r>
          </a:p>
          <a:p>
            <a:pPr marL="0" indent="0">
              <a:buNone/>
            </a:pPr>
            <a:endParaRPr lang="en-US" sz="2400" dirty="0"/>
          </a:p>
          <a:p>
            <a:pPr marL="0" indent="0">
              <a:buNone/>
            </a:pPr>
            <a:r>
              <a:rPr lang="en-US" sz="2400" dirty="0" smtClean="0"/>
              <a:t>The battle lasted less than half an hour. </a:t>
            </a:r>
          </a:p>
          <a:p>
            <a:pPr marL="0" indent="0">
              <a:buNone/>
            </a:pPr>
            <a:r>
              <a:rPr lang="en-US" sz="2400" b="1" dirty="0" smtClean="0"/>
              <a:t>All US troops were killed</a:t>
            </a:r>
            <a:r>
              <a:rPr lang="en-US" sz="2400" dirty="0" smtClean="0"/>
              <a:t>.</a:t>
            </a:r>
          </a:p>
          <a:p>
            <a:pPr marL="0" indent="0">
              <a:buNone/>
            </a:pPr>
            <a:endParaRPr lang="en-US" sz="2400" dirty="0"/>
          </a:p>
          <a:p>
            <a:pPr marL="0" indent="0">
              <a:buNone/>
            </a:pPr>
            <a:r>
              <a:rPr lang="en-US" sz="2800" dirty="0" smtClean="0">
                <a:solidFill>
                  <a:srgbClr val="F79646"/>
                </a:solidFill>
              </a:rPr>
              <a:t>Aftermath</a:t>
            </a:r>
            <a:r>
              <a:rPr lang="en-US" sz="2800" dirty="0" smtClean="0"/>
              <a:t> – US citizens want revenge.</a:t>
            </a:r>
          </a:p>
          <a:p>
            <a:pPr marL="0" indent="0">
              <a:buNone/>
            </a:pPr>
            <a:r>
              <a:rPr lang="en-US" sz="2800" dirty="0" smtClean="0"/>
              <a:t>Sitting Bull retreats to Canada.</a:t>
            </a:r>
            <a:endParaRPr lang="en-US" sz="2800" dirty="0"/>
          </a:p>
        </p:txBody>
      </p:sp>
      <p:pic>
        <p:nvPicPr>
          <p:cNvPr id="4" name="Picture 3" descr="Cus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683" y="3370056"/>
            <a:ext cx="2488117" cy="2942512"/>
          </a:xfrm>
          <a:prstGeom prst="rect">
            <a:avLst/>
          </a:prstGeom>
        </p:spPr>
      </p:pic>
    </p:spTree>
    <p:extLst>
      <p:ext uri="{BB962C8B-B14F-4D97-AF65-F5344CB8AC3E}">
        <p14:creationId xmlns:p14="http://schemas.microsoft.com/office/powerpoint/2010/main" val="2986503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Important to</a:t>
            </a:r>
            <a:r>
              <a:rPr lang="en-US" b="1" dirty="0" smtClean="0"/>
              <a:t> </a:t>
            </a:r>
            <a:r>
              <a:rPr lang="en-US" b="1" dirty="0" smtClean="0"/>
              <a:t>Note…</a:t>
            </a:r>
            <a:endParaRPr lang="en-US" b="1" dirty="0"/>
          </a:p>
        </p:txBody>
      </p:sp>
      <p:pic>
        <p:nvPicPr>
          <p:cNvPr id="4" name="Picture 3" descr="NativeAmerican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010900"/>
            <a:ext cx="5213400" cy="2593262"/>
          </a:xfrm>
          <a:prstGeom prst="rect">
            <a:avLst/>
          </a:prstGeom>
        </p:spPr>
      </p:pic>
      <p:pic>
        <p:nvPicPr>
          <p:cNvPr id="5" name="Picture 4" descr="NativeAmerican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17638"/>
            <a:ext cx="2723868" cy="2455411"/>
          </a:xfrm>
          <a:prstGeom prst="rect">
            <a:avLst/>
          </a:prstGeom>
        </p:spPr>
      </p:pic>
      <p:pic>
        <p:nvPicPr>
          <p:cNvPr id="6" name="Picture 5" descr="NativeAmericans3.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3762" y="4010900"/>
            <a:ext cx="2753572" cy="2593262"/>
          </a:xfrm>
          <a:prstGeom prst="rect">
            <a:avLst/>
          </a:prstGeom>
        </p:spPr>
      </p:pic>
      <p:pic>
        <p:nvPicPr>
          <p:cNvPr id="7" name="Picture 6" descr="NativeAmericans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0634" y="1417638"/>
            <a:ext cx="1985555" cy="2455411"/>
          </a:xfrm>
          <a:prstGeom prst="rect">
            <a:avLst/>
          </a:prstGeom>
        </p:spPr>
      </p:pic>
      <p:pic>
        <p:nvPicPr>
          <p:cNvPr id="8" name="Picture 7" descr="NativeAmercians5.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3986" y="1417637"/>
            <a:ext cx="3143348" cy="2455411"/>
          </a:xfrm>
          <a:prstGeom prst="rect">
            <a:avLst/>
          </a:prstGeom>
        </p:spPr>
      </p:pic>
    </p:spTree>
    <p:extLst>
      <p:ext uri="{BB962C8B-B14F-4D97-AF65-F5344CB8AC3E}">
        <p14:creationId xmlns:p14="http://schemas.microsoft.com/office/powerpoint/2010/main" val="23775018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Dawes Act (1887) &amp; Assimilation</a:t>
            </a:r>
            <a:endParaRPr lang="en-US" b="1" dirty="0"/>
          </a:p>
        </p:txBody>
      </p:sp>
      <p:sp>
        <p:nvSpPr>
          <p:cNvPr id="3" name="Content Placeholder 2"/>
          <p:cNvSpPr>
            <a:spLocks noGrp="1"/>
          </p:cNvSpPr>
          <p:nvPr>
            <p:ph idx="1"/>
          </p:nvPr>
        </p:nvSpPr>
        <p:spPr/>
        <p:txBody>
          <a:bodyPr/>
          <a:lstStyle/>
          <a:p>
            <a:pPr marL="0" indent="0" algn="ctr">
              <a:buNone/>
            </a:pPr>
            <a:r>
              <a:rPr lang="en-US" b="1" u="sng" dirty="0" smtClean="0">
                <a:solidFill>
                  <a:schemeClr val="accent6"/>
                </a:solidFill>
              </a:rPr>
              <a:t>Dawes Act</a:t>
            </a:r>
          </a:p>
          <a:p>
            <a:pPr marL="0" indent="0" algn="ctr">
              <a:buNone/>
            </a:pPr>
            <a:r>
              <a:rPr lang="en-US" dirty="0"/>
              <a:t>A</a:t>
            </a:r>
            <a:r>
              <a:rPr lang="en-US" dirty="0" smtClean="0"/>
              <a:t>ssimilate Natives into American culture.</a:t>
            </a:r>
          </a:p>
          <a:p>
            <a:pPr marL="0" indent="0">
              <a:buNone/>
            </a:pPr>
            <a:endParaRPr lang="en-US" b="1" u="sng" dirty="0"/>
          </a:p>
          <a:p>
            <a:pPr marL="0" indent="0" algn="ctr">
              <a:buNone/>
            </a:pPr>
            <a:r>
              <a:rPr lang="en-US" b="1" u="sng" dirty="0" smtClean="0">
                <a:solidFill>
                  <a:srgbClr val="FF6600"/>
                </a:solidFill>
              </a:rPr>
              <a:t>How?</a:t>
            </a:r>
            <a:endParaRPr lang="en-US" b="1" u="sng" dirty="0">
              <a:solidFill>
                <a:srgbClr val="FF6600"/>
              </a:solidFill>
            </a:endParaRPr>
          </a:p>
          <a:p>
            <a:pPr marL="0" indent="0" algn="ctr">
              <a:buNone/>
            </a:pPr>
            <a:r>
              <a:rPr lang="en-US" dirty="0" smtClean="0"/>
              <a:t>Privatize land through property ownership by family rather than tribe. </a:t>
            </a:r>
          </a:p>
          <a:p>
            <a:pPr marL="0" indent="0" algn="ctr">
              <a:buNone/>
            </a:pPr>
            <a:r>
              <a:rPr lang="en-US" dirty="0" smtClean="0"/>
              <a:t>Any land left over would be sold to settlers.</a:t>
            </a:r>
            <a:endParaRPr lang="en-US" dirty="0"/>
          </a:p>
        </p:txBody>
      </p:sp>
    </p:spTree>
    <p:extLst>
      <p:ext uri="{BB962C8B-B14F-4D97-AF65-F5344CB8AC3E}">
        <p14:creationId xmlns:p14="http://schemas.microsoft.com/office/powerpoint/2010/main" val="1715766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535482"/>
          </a:xfrm>
        </p:spPr>
        <p:txBody>
          <a:bodyPr>
            <a:normAutofit fontScale="90000"/>
          </a:bodyPr>
          <a:lstStyle/>
          <a:p>
            <a:r>
              <a:rPr lang="en-US" b="1" dirty="0" smtClean="0"/>
              <a:t>An </a:t>
            </a:r>
            <a:r>
              <a:rPr lang="en-US" b="1" dirty="0" smtClean="0">
                <a:solidFill>
                  <a:srgbClr val="FF0000"/>
                </a:solidFill>
              </a:rPr>
              <a:t>(Un)</a:t>
            </a:r>
            <a:r>
              <a:rPr lang="en-US" b="1" dirty="0" smtClean="0"/>
              <a:t>American Perspective?</a:t>
            </a:r>
            <a:endParaRPr lang="en-US" b="1" dirty="0"/>
          </a:p>
        </p:txBody>
      </p:sp>
      <p:sp>
        <p:nvSpPr>
          <p:cNvPr id="3" name="Content Placeholder 2"/>
          <p:cNvSpPr>
            <a:spLocks noGrp="1"/>
          </p:cNvSpPr>
          <p:nvPr>
            <p:ph idx="1"/>
          </p:nvPr>
        </p:nvSpPr>
        <p:spPr>
          <a:xfrm>
            <a:off x="457200" y="305990"/>
            <a:ext cx="8049914" cy="6670580"/>
          </a:xfrm>
        </p:spPr>
        <p:txBody>
          <a:bodyPr>
            <a:normAutofit fontScale="55000" lnSpcReduction="20000"/>
          </a:bodyPr>
          <a:lstStyle/>
          <a:p>
            <a:pPr marL="0" indent="0" algn="ctr">
              <a:buNone/>
            </a:pPr>
            <a:endParaRPr lang="en-US" dirty="0" smtClean="0">
              <a:solidFill>
                <a:srgbClr val="FF0000"/>
              </a:solidFill>
            </a:endParaRPr>
          </a:p>
          <a:p>
            <a:pPr marL="0" indent="0" algn="ctr">
              <a:buNone/>
            </a:pPr>
            <a:endParaRPr lang="en-US" dirty="0"/>
          </a:p>
          <a:p>
            <a:pPr marL="0" indent="0" algn="ctr">
              <a:buNone/>
            </a:pPr>
            <a:r>
              <a:rPr lang="en-US" dirty="0" smtClean="0"/>
              <a:t>Native speaker offered that  </a:t>
            </a:r>
            <a:r>
              <a:rPr lang="en-US" dirty="0" smtClean="0"/>
              <a:t>“</a:t>
            </a:r>
            <a:r>
              <a:rPr lang="en-US" dirty="0" smtClean="0"/>
              <a:t>We </a:t>
            </a:r>
            <a:r>
              <a:rPr lang="en-US" dirty="0"/>
              <a:t>know that you highly esteem the kind of learning taught in those colleges, and that the maintenance of our young men, while with you, would be very expensive to you. We are convinced, therefore, that you mean to do us good by your proposal, and we thank you heartily. But you who are wise must know that different nations have different conceptions of things; and you will therefore not take it amiss if our ideas of this kind of education happen not to be the same with yours. We have had some experience of it: several of our young people were formerly brought up at the colleges of the northern provinces; they were instructed in all your sciences; but when they came back to us, they were </a:t>
            </a:r>
            <a:r>
              <a:rPr lang="en-US" dirty="0">
                <a:solidFill>
                  <a:srgbClr val="F79646"/>
                </a:solidFill>
              </a:rPr>
              <a:t>bad runners</a:t>
            </a:r>
            <a:r>
              <a:rPr lang="en-US" dirty="0"/>
              <a:t>; </a:t>
            </a:r>
            <a:r>
              <a:rPr lang="en-US" dirty="0">
                <a:solidFill>
                  <a:srgbClr val="F79646"/>
                </a:solidFill>
              </a:rPr>
              <a:t>ignorant of every means of living in the woods</a:t>
            </a:r>
            <a:r>
              <a:rPr lang="en-US" dirty="0"/>
              <a:t>; </a:t>
            </a:r>
            <a:r>
              <a:rPr lang="en-US" dirty="0">
                <a:solidFill>
                  <a:srgbClr val="F79646"/>
                </a:solidFill>
              </a:rPr>
              <a:t>unable to bear either cold or hunger</a:t>
            </a:r>
            <a:r>
              <a:rPr lang="en-US" dirty="0"/>
              <a:t>; </a:t>
            </a:r>
            <a:r>
              <a:rPr lang="en-US" dirty="0">
                <a:solidFill>
                  <a:srgbClr val="F79646"/>
                </a:solidFill>
              </a:rPr>
              <a:t>knew neither how to build a cabin, take a deer, or kill an enemy</a:t>
            </a:r>
            <a:r>
              <a:rPr lang="en-US" dirty="0"/>
              <a:t>; </a:t>
            </a:r>
            <a:r>
              <a:rPr lang="en-US" dirty="0">
                <a:solidFill>
                  <a:srgbClr val="F79646"/>
                </a:solidFill>
              </a:rPr>
              <a:t>spoke our language imperfectly</a:t>
            </a:r>
            <a:r>
              <a:rPr lang="en-US" dirty="0"/>
              <a:t>; </a:t>
            </a:r>
            <a:r>
              <a:rPr lang="en-US" dirty="0">
                <a:solidFill>
                  <a:srgbClr val="F79646"/>
                </a:solidFill>
              </a:rPr>
              <a:t>were therefore neither fit for hunters, warriors, or </a:t>
            </a:r>
            <a:r>
              <a:rPr lang="en-US" dirty="0" err="1">
                <a:solidFill>
                  <a:srgbClr val="F79646"/>
                </a:solidFill>
              </a:rPr>
              <a:t>counsellors</a:t>
            </a:r>
            <a:r>
              <a:rPr lang="en-US" dirty="0"/>
              <a:t>; </a:t>
            </a:r>
            <a:r>
              <a:rPr lang="en-US" u="sng" dirty="0">
                <a:solidFill>
                  <a:schemeClr val="accent6"/>
                </a:solidFill>
              </a:rPr>
              <a:t>they were totally good for nothing</a:t>
            </a:r>
            <a:r>
              <a:rPr lang="en-US" dirty="0"/>
              <a:t>. We are, however, not the less obliged by your kind offer, though we decline in accepting it: and to show our grateful sense of it, if the gentlemen of Virginia will send us a dozen of their sons, we will take great care of their education, instruct them in all we know, </a:t>
            </a:r>
            <a:r>
              <a:rPr lang="en-US" b="1" u="sng" dirty="0"/>
              <a:t>and make men of them</a:t>
            </a:r>
            <a:r>
              <a:rPr lang="en-US" dirty="0" smtClean="0"/>
              <a:t>.”</a:t>
            </a:r>
          </a:p>
          <a:p>
            <a:pPr marL="0" indent="0" algn="ctr">
              <a:buNone/>
            </a:pPr>
            <a:endParaRPr lang="en-US" dirty="0" smtClean="0"/>
          </a:p>
          <a:p>
            <a:pPr algn="r">
              <a:buFontTx/>
              <a:buChar char="-"/>
            </a:pPr>
            <a:r>
              <a:rPr lang="en-US" i="1" dirty="0" smtClean="0"/>
              <a:t>Benjamin Franklin</a:t>
            </a:r>
          </a:p>
          <a:p>
            <a:pPr marL="0" indent="0" algn="r">
              <a:buNone/>
            </a:pPr>
            <a:r>
              <a:rPr lang="en-US" i="1" dirty="0" smtClean="0"/>
              <a:t> Benjamin Franklin Papers 1782-1783</a:t>
            </a:r>
          </a:p>
          <a:p>
            <a:pPr marL="0" indent="0" algn="r">
              <a:buNone/>
            </a:pPr>
            <a:endParaRPr lang="en-US" i="1" dirty="0"/>
          </a:p>
          <a:p>
            <a:pPr marL="0" indent="0">
              <a:buNone/>
            </a:pPr>
            <a:r>
              <a:rPr lang="en-US" u="sng" dirty="0">
                <a:solidFill>
                  <a:srgbClr val="CCFFCC"/>
                </a:solidFill>
              </a:rPr>
              <a:t>Key Points Question: </a:t>
            </a:r>
            <a:r>
              <a:rPr lang="en-US" dirty="0">
                <a:solidFill>
                  <a:srgbClr val="CCFFCC"/>
                </a:solidFill>
              </a:rPr>
              <a:t> </a:t>
            </a:r>
            <a:r>
              <a:rPr lang="en-US" dirty="0"/>
              <a:t>Give one reason how  </a:t>
            </a:r>
            <a:r>
              <a:rPr lang="en-US" dirty="0">
                <a:solidFill>
                  <a:srgbClr val="FF6600"/>
                </a:solidFill>
              </a:rPr>
              <a:t>historical circumstances </a:t>
            </a:r>
            <a:r>
              <a:rPr lang="en-US" dirty="0"/>
              <a:t>affected the development of  </a:t>
            </a:r>
            <a:r>
              <a:rPr lang="en-US" dirty="0" smtClean="0"/>
              <a:t>Franklin’s argument in favor of assimilation </a:t>
            </a:r>
            <a:r>
              <a:rPr lang="en-US" dirty="0"/>
              <a:t>of the American Indians, according to the above </a:t>
            </a:r>
            <a:r>
              <a:rPr lang="en-US" dirty="0" smtClean="0"/>
              <a:t>excerpt. </a:t>
            </a:r>
            <a:endParaRPr lang="en-US" dirty="0"/>
          </a:p>
          <a:p>
            <a:pPr marL="0" indent="0">
              <a:buNone/>
            </a:pPr>
            <a:r>
              <a:rPr lang="en-US" i="1" dirty="0" smtClean="0"/>
              <a:t>*How could </a:t>
            </a:r>
            <a:r>
              <a:rPr lang="en-US" i="1" dirty="0" smtClean="0">
                <a:solidFill>
                  <a:srgbClr val="FF0000"/>
                </a:solidFill>
              </a:rPr>
              <a:t>Franklin’s point of view </a:t>
            </a:r>
            <a:r>
              <a:rPr lang="en-US" i="1" dirty="0" smtClean="0"/>
              <a:t>possibly been </a:t>
            </a:r>
            <a:r>
              <a:rPr lang="en-US" i="1" dirty="0" smtClean="0">
                <a:solidFill>
                  <a:srgbClr val="FF0000"/>
                </a:solidFill>
              </a:rPr>
              <a:t>biased</a:t>
            </a:r>
            <a:r>
              <a:rPr lang="en-US" i="1" dirty="0" smtClean="0"/>
              <a:t>? Give one reason.</a:t>
            </a:r>
            <a:endParaRPr lang="en-US" i="1" dirty="0"/>
          </a:p>
          <a:p>
            <a:pPr marL="0" indent="0">
              <a:buNone/>
            </a:pPr>
            <a:endParaRPr lang="en-US" dirty="0"/>
          </a:p>
        </p:txBody>
      </p:sp>
    </p:spTree>
    <p:extLst>
      <p:ext uri="{BB962C8B-B14F-4D97-AF65-F5344CB8AC3E}">
        <p14:creationId xmlns:p14="http://schemas.microsoft.com/office/powerpoint/2010/main" val="2602233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6600"/>
                </a:solidFill>
              </a:rPr>
              <a:t>Wounded Knee: The Last “Battle”</a:t>
            </a:r>
            <a:endParaRPr lang="en-US" b="1" dirty="0">
              <a:solidFill>
                <a:srgbClr val="FF6600"/>
              </a:solidFill>
            </a:endParaRPr>
          </a:p>
        </p:txBody>
      </p:sp>
      <p:sp>
        <p:nvSpPr>
          <p:cNvPr id="4" name="Text Placeholder 3"/>
          <p:cNvSpPr>
            <a:spLocks noGrp="1"/>
          </p:cNvSpPr>
          <p:nvPr>
            <p:ph type="body" idx="1"/>
          </p:nvPr>
        </p:nvSpPr>
        <p:spPr>
          <a:xfrm>
            <a:off x="457200" y="2178965"/>
            <a:ext cx="4040188" cy="639762"/>
          </a:xfrm>
        </p:spPr>
        <p:txBody>
          <a:bodyPr/>
          <a:lstStyle/>
          <a:p>
            <a:pPr algn="ctr"/>
            <a:r>
              <a:rPr lang="en-US" dirty="0" smtClean="0"/>
              <a:t>7</a:t>
            </a:r>
            <a:r>
              <a:rPr lang="en-US" baseline="30000" dirty="0" smtClean="0"/>
              <a:t>th</a:t>
            </a:r>
            <a:r>
              <a:rPr lang="en-US" dirty="0" smtClean="0"/>
              <a:t> Calvary</a:t>
            </a:r>
            <a:endParaRPr lang="en-US" dirty="0"/>
          </a:p>
        </p:txBody>
      </p:sp>
      <p:sp>
        <p:nvSpPr>
          <p:cNvPr id="5" name="Content Placeholder 4"/>
          <p:cNvSpPr>
            <a:spLocks noGrp="1"/>
          </p:cNvSpPr>
          <p:nvPr>
            <p:ph sz="half" idx="2"/>
          </p:nvPr>
        </p:nvSpPr>
        <p:spPr>
          <a:xfrm>
            <a:off x="457200" y="2791451"/>
            <a:ext cx="4040188" cy="918534"/>
          </a:xfrm>
        </p:spPr>
        <p:txBody>
          <a:bodyPr/>
          <a:lstStyle/>
          <a:p>
            <a:pPr marL="0" indent="0" algn="ctr">
              <a:buNone/>
            </a:pPr>
            <a:r>
              <a:rPr lang="en-US" dirty="0" smtClean="0"/>
              <a:t>20 – 45 killed</a:t>
            </a:r>
            <a:endParaRPr lang="en-US" dirty="0"/>
          </a:p>
        </p:txBody>
      </p:sp>
      <p:sp>
        <p:nvSpPr>
          <p:cNvPr id="6" name="Text Placeholder 5"/>
          <p:cNvSpPr>
            <a:spLocks noGrp="1"/>
          </p:cNvSpPr>
          <p:nvPr>
            <p:ph type="body" sz="quarter" idx="3"/>
          </p:nvPr>
        </p:nvSpPr>
        <p:spPr>
          <a:xfrm>
            <a:off x="4208200" y="2189004"/>
            <a:ext cx="4041775" cy="639762"/>
          </a:xfrm>
        </p:spPr>
        <p:txBody>
          <a:bodyPr/>
          <a:lstStyle/>
          <a:p>
            <a:pPr algn="ctr"/>
            <a:r>
              <a:rPr lang="en-US" dirty="0" smtClean="0"/>
              <a:t>Sioux Tribes</a:t>
            </a:r>
            <a:endParaRPr lang="en-US" dirty="0"/>
          </a:p>
        </p:txBody>
      </p:sp>
      <p:sp>
        <p:nvSpPr>
          <p:cNvPr id="7" name="Content Placeholder 6"/>
          <p:cNvSpPr>
            <a:spLocks noGrp="1"/>
          </p:cNvSpPr>
          <p:nvPr>
            <p:ph sz="quarter" idx="4"/>
          </p:nvPr>
        </p:nvSpPr>
        <p:spPr>
          <a:xfrm>
            <a:off x="4208200" y="2765730"/>
            <a:ext cx="4041775" cy="1170031"/>
          </a:xfrm>
        </p:spPr>
        <p:txBody>
          <a:bodyPr/>
          <a:lstStyle/>
          <a:p>
            <a:pPr marL="0" indent="0" algn="ctr">
              <a:buNone/>
            </a:pPr>
            <a:r>
              <a:rPr lang="en-US" dirty="0" smtClean="0"/>
              <a:t>300 – 400 killed </a:t>
            </a:r>
          </a:p>
          <a:p>
            <a:pPr marL="0" indent="0" algn="ctr">
              <a:buNone/>
            </a:pPr>
            <a:r>
              <a:rPr lang="en-US" dirty="0" smtClean="0"/>
              <a:t>(most women &amp; children)</a:t>
            </a:r>
            <a:endParaRPr lang="en-US" dirty="0"/>
          </a:p>
        </p:txBody>
      </p:sp>
      <p:sp>
        <p:nvSpPr>
          <p:cNvPr id="8" name="TextBox 7"/>
          <p:cNvSpPr txBox="1"/>
          <p:nvPr/>
        </p:nvSpPr>
        <p:spPr>
          <a:xfrm>
            <a:off x="1948875" y="1194610"/>
            <a:ext cx="5480962" cy="923330"/>
          </a:xfrm>
          <a:prstGeom prst="rect">
            <a:avLst/>
          </a:prstGeom>
          <a:noFill/>
        </p:spPr>
        <p:txBody>
          <a:bodyPr wrap="none" rtlCol="0">
            <a:spAutoFit/>
          </a:bodyPr>
          <a:lstStyle/>
          <a:p>
            <a:pPr algn="ctr"/>
            <a:r>
              <a:rPr lang="en-US" b="1" u="sng" dirty="0" smtClean="0">
                <a:solidFill>
                  <a:srgbClr val="FF6600"/>
                </a:solidFill>
              </a:rPr>
              <a:t>Sitting Bu</a:t>
            </a:r>
            <a:r>
              <a:rPr lang="en-US" b="1" u="sng" dirty="0" smtClean="0"/>
              <a:t>ll was killed prior to in an incident:</a:t>
            </a:r>
          </a:p>
          <a:p>
            <a:pPr algn="ctr"/>
            <a:r>
              <a:rPr lang="en-US" dirty="0" smtClean="0"/>
              <a:t>Seeking his arrest, a personal body guard fired and killed</a:t>
            </a:r>
          </a:p>
          <a:p>
            <a:pPr algn="ctr"/>
            <a:r>
              <a:rPr lang="en-US" dirty="0" smtClean="0"/>
              <a:t>a policeman. The police open fired killing Sitting Bull.</a:t>
            </a:r>
            <a:endParaRPr lang="en-US" dirty="0"/>
          </a:p>
        </p:txBody>
      </p:sp>
      <p:sp>
        <p:nvSpPr>
          <p:cNvPr id="10" name="TextBox 9"/>
          <p:cNvSpPr txBox="1"/>
          <p:nvPr/>
        </p:nvSpPr>
        <p:spPr>
          <a:xfrm>
            <a:off x="1050921" y="4212980"/>
            <a:ext cx="6892933" cy="1569660"/>
          </a:xfrm>
          <a:prstGeom prst="rect">
            <a:avLst/>
          </a:prstGeom>
          <a:noFill/>
        </p:spPr>
        <p:txBody>
          <a:bodyPr wrap="none" rtlCol="0">
            <a:spAutoFit/>
          </a:bodyPr>
          <a:lstStyle/>
          <a:p>
            <a:pPr algn="ctr"/>
            <a:r>
              <a:rPr lang="en-US" sz="2400" dirty="0" smtClean="0"/>
              <a:t>Soldiers rounded up 350 Sioux and brought them</a:t>
            </a:r>
          </a:p>
          <a:p>
            <a:pPr algn="ctr"/>
            <a:r>
              <a:rPr lang="en-US" sz="2400" dirty="0" smtClean="0"/>
              <a:t>to Wounded Knee Creek. A shot was fired by accident</a:t>
            </a:r>
          </a:p>
          <a:p>
            <a:pPr algn="ctr"/>
            <a:r>
              <a:rPr lang="en-US" sz="2400" dirty="0" smtClean="0"/>
              <a:t>leading the military to open fire on the camp.</a:t>
            </a:r>
          </a:p>
          <a:p>
            <a:pPr algn="ctr"/>
            <a:r>
              <a:rPr lang="en-US" sz="2400" dirty="0" smtClean="0"/>
              <a:t>Most in the camp were unarmed.</a:t>
            </a:r>
            <a:endParaRPr lang="en-US" sz="2400" dirty="0"/>
          </a:p>
        </p:txBody>
      </p:sp>
    </p:spTree>
    <p:extLst>
      <p:ext uri="{BB962C8B-B14F-4D97-AF65-F5344CB8AC3E}">
        <p14:creationId xmlns:p14="http://schemas.microsoft.com/office/powerpoint/2010/main" val="37163409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undedKneeGrav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842" y="604003"/>
            <a:ext cx="7788463" cy="5620540"/>
          </a:xfrm>
          <a:prstGeom prst="rect">
            <a:avLst/>
          </a:prstGeom>
        </p:spPr>
      </p:pic>
    </p:spTree>
    <p:extLst>
      <p:ext uri="{BB962C8B-B14F-4D97-AF65-F5344CB8AC3E}">
        <p14:creationId xmlns:p14="http://schemas.microsoft.com/office/powerpoint/2010/main" val="370515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9BBB59"/>
                </a:solidFill>
              </a:rPr>
              <a:t>STOP!</a:t>
            </a:r>
            <a:br>
              <a:rPr lang="en-US" b="1" u="sng" dirty="0" smtClean="0">
                <a:solidFill>
                  <a:srgbClr val="9BBB59"/>
                </a:solidFill>
              </a:rPr>
            </a:br>
            <a:r>
              <a:rPr lang="en-US" b="1" u="sng" dirty="0" smtClean="0">
                <a:solidFill>
                  <a:srgbClr val="9BBB59"/>
                </a:solidFill>
              </a:rPr>
              <a:t>Chapter </a:t>
            </a:r>
            <a:r>
              <a:rPr lang="en-US" b="1" u="sng" dirty="0" smtClean="0">
                <a:solidFill>
                  <a:srgbClr val="9BBB59"/>
                </a:solidFill>
              </a:rPr>
              <a:t>13 </a:t>
            </a:r>
            <a:r>
              <a:rPr lang="en-US" b="1" u="sng" dirty="0" smtClean="0">
                <a:solidFill>
                  <a:srgbClr val="9BBB59"/>
                </a:solidFill>
              </a:rPr>
              <a:t>REVIEW</a:t>
            </a:r>
            <a:r>
              <a:rPr lang="en-US" b="1" u="sng" dirty="0" smtClean="0">
                <a:solidFill>
                  <a:srgbClr val="9BBB59"/>
                </a:solidFill>
              </a:rPr>
              <a:t>!</a:t>
            </a:r>
            <a:endParaRPr lang="en-US" b="1" u="sng" dirty="0">
              <a:solidFill>
                <a:srgbClr val="9BBB59"/>
              </a:solidFill>
            </a:endParaRPr>
          </a:p>
        </p:txBody>
      </p:sp>
      <p:pic>
        <p:nvPicPr>
          <p:cNvPr id="4" name="Content Placeholder 3" descr="Carrey_Riddler.jpg"/>
          <p:cNvPicPr>
            <a:picLocks noGrp="1" noChangeAspect="1"/>
          </p:cNvPicPr>
          <p:nvPr>
            <p:ph idx="1"/>
          </p:nvPr>
        </p:nvPicPr>
        <p:blipFill>
          <a:blip r:embed="rId2">
            <a:extLst>
              <a:ext uri="{28A0092B-C50C-407E-A947-70E740481C1C}">
                <a14:useLocalDpi xmlns:a14="http://schemas.microsoft.com/office/drawing/2010/main" val="0"/>
              </a:ext>
            </a:extLst>
          </a:blip>
          <a:srcRect t="8753" b="8753"/>
          <a:stretch>
            <a:fillRect/>
          </a:stretch>
        </p:blipFill>
        <p:spPr/>
      </p:pic>
    </p:spTree>
    <p:extLst>
      <p:ext uri="{BB962C8B-B14F-4D97-AF65-F5344CB8AC3E}">
        <p14:creationId xmlns:p14="http://schemas.microsoft.com/office/powerpoint/2010/main" val="3543561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9BBB59"/>
                </a:solidFill>
              </a:rPr>
              <a:t>Review!</a:t>
            </a:r>
            <a:endParaRPr lang="en-US" b="1" u="sng" dirty="0">
              <a:solidFill>
                <a:srgbClr val="9BBB59"/>
              </a:solidFill>
            </a:endParaRPr>
          </a:p>
        </p:txBody>
      </p:sp>
      <p:sp>
        <p:nvSpPr>
          <p:cNvPr id="4" name="Content Placeholder 3"/>
          <p:cNvSpPr>
            <a:spLocks noGrp="1"/>
          </p:cNvSpPr>
          <p:nvPr>
            <p:ph sz="half" idx="1"/>
          </p:nvPr>
        </p:nvSpPr>
        <p:spPr/>
        <p:txBody>
          <a:bodyPr/>
          <a:lstStyle/>
          <a:p>
            <a:pPr marL="0" indent="0">
              <a:buNone/>
            </a:pPr>
            <a:r>
              <a:rPr lang="en-US" dirty="0" smtClean="0"/>
              <a:t>Describe the Great Plains. What are some states it covers? What is the land like?</a:t>
            </a:r>
          </a:p>
          <a:p>
            <a:pPr marL="0" indent="0">
              <a:buNone/>
            </a:pPr>
            <a:endParaRPr lang="en-US" dirty="0"/>
          </a:p>
          <a:p>
            <a:pPr marL="0" indent="0">
              <a:buNone/>
            </a:pPr>
            <a:r>
              <a:rPr lang="en-US" i="1" dirty="0" smtClean="0">
                <a:solidFill>
                  <a:srgbClr val="9BBB59"/>
                </a:solidFill>
              </a:rPr>
              <a:t>The “heart” of America. Stretches from Texas to Montana.</a:t>
            </a:r>
            <a:endParaRPr lang="en-US" i="1" dirty="0">
              <a:solidFill>
                <a:srgbClr val="9BBB59"/>
              </a:solidFill>
            </a:endParaRPr>
          </a:p>
        </p:txBody>
      </p:sp>
      <p:pic>
        <p:nvPicPr>
          <p:cNvPr id="6" name="Content Placeholder 5" descr="Ridder10.jpg"/>
          <p:cNvPicPr>
            <a:picLocks noGrp="1" noChangeAspect="1"/>
          </p:cNvPicPr>
          <p:nvPr>
            <p:ph sz="half" idx="2"/>
          </p:nvPr>
        </p:nvPicPr>
        <p:blipFill>
          <a:blip r:embed="rId2">
            <a:extLst>
              <a:ext uri="{28A0092B-C50C-407E-A947-70E740481C1C}">
                <a14:useLocalDpi xmlns:a14="http://schemas.microsoft.com/office/drawing/2010/main" val="0"/>
              </a:ext>
            </a:extLst>
          </a:blip>
          <a:srcRect l="-17965" r="-17965"/>
          <a:stretch>
            <a:fillRect/>
          </a:stretch>
        </p:blipFill>
        <p:spPr/>
      </p:pic>
    </p:spTree>
    <p:extLst>
      <p:ext uri="{BB962C8B-B14F-4D97-AF65-F5344CB8AC3E}">
        <p14:creationId xmlns:p14="http://schemas.microsoft.com/office/powerpoint/2010/main" val="1344839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9BBB59"/>
                </a:solidFill>
              </a:rPr>
              <a:t>Review!</a:t>
            </a:r>
            <a:endParaRPr lang="en-US" b="1" u="sng" dirty="0">
              <a:solidFill>
                <a:srgbClr val="9BBB59"/>
              </a:solidFill>
            </a:endParaRPr>
          </a:p>
        </p:txBody>
      </p:sp>
      <p:pic>
        <p:nvPicPr>
          <p:cNvPr id="5" name="Content Placeholder 4" descr="Riddler_Life.jpg"/>
          <p:cNvPicPr>
            <a:picLocks noGrp="1" noChangeAspect="1"/>
          </p:cNvPicPr>
          <p:nvPr>
            <p:ph sz="half" idx="1"/>
          </p:nvPr>
        </p:nvPicPr>
        <p:blipFill>
          <a:blip r:embed="rId2">
            <a:extLst>
              <a:ext uri="{28A0092B-C50C-407E-A947-70E740481C1C}">
                <a14:useLocalDpi xmlns:a14="http://schemas.microsoft.com/office/drawing/2010/main" val="0"/>
              </a:ext>
            </a:extLst>
          </a:blip>
          <a:srcRect l="-3528" r="-3528"/>
          <a:stretch>
            <a:fillRect/>
          </a:stretch>
        </p:blipFill>
        <p:spPr/>
      </p:pic>
      <p:sp>
        <p:nvSpPr>
          <p:cNvPr id="4" name="Content Placeholder 3"/>
          <p:cNvSpPr>
            <a:spLocks noGrp="1"/>
          </p:cNvSpPr>
          <p:nvPr>
            <p:ph sz="half" idx="2"/>
          </p:nvPr>
        </p:nvSpPr>
        <p:spPr/>
        <p:txBody>
          <a:bodyPr>
            <a:normAutofit fontScale="92500" lnSpcReduction="10000"/>
          </a:bodyPr>
          <a:lstStyle/>
          <a:p>
            <a:pPr marL="0" indent="0">
              <a:buNone/>
            </a:pPr>
            <a:r>
              <a:rPr lang="en-US" dirty="0" smtClean="0"/>
              <a:t>What are the five reasons for exploring and settling past the Mississippi? </a:t>
            </a:r>
          </a:p>
          <a:p>
            <a:pPr marL="0" indent="0">
              <a:buNone/>
            </a:pPr>
            <a:r>
              <a:rPr lang="en-US" i="1" dirty="0" smtClean="0"/>
              <a:t>Hint (L.I.A.R. G)</a:t>
            </a:r>
          </a:p>
          <a:p>
            <a:pPr marL="0" indent="0">
              <a:buNone/>
            </a:pPr>
            <a:endParaRPr lang="en-US" i="1" dirty="0"/>
          </a:p>
          <a:p>
            <a:pPr marL="0" indent="0">
              <a:buNone/>
            </a:pPr>
            <a:r>
              <a:rPr lang="en-US" i="1" dirty="0" smtClean="0">
                <a:solidFill>
                  <a:srgbClr val="9BBB59"/>
                </a:solidFill>
              </a:rPr>
              <a:t>Land</a:t>
            </a:r>
          </a:p>
          <a:p>
            <a:pPr marL="0" indent="0">
              <a:buNone/>
            </a:pPr>
            <a:r>
              <a:rPr lang="en-US" i="1" dirty="0" smtClean="0">
                <a:solidFill>
                  <a:srgbClr val="9BBB59"/>
                </a:solidFill>
              </a:rPr>
              <a:t>Industry</a:t>
            </a:r>
          </a:p>
          <a:p>
            <a:pPr marL="0" indent="0">
              <a:buNone/>
            </a:pPr>
            <a:r>
              <a:rPr lang="en-US" i="1" dirty="0" smtClean="0">
                <a:solidFill>
                  <a:srgbClr val="9BBB59"/>
                </a:solidFill>
              </a:rPr>
              <a:t>Agriculture</a:t>
            </a:r>
          </a:p>
          <a:p>
            <a:pPr marL="0" indent="0">
              <a:buNone/>
            </a:pPr>
            <a:r>
              <a:rPr lang="en-US" i="1" dirty="0" smtClean="0">
                <a:solidFill>
                  <a:srgbClr val="9BBB59"/>
                </a:solidFill>
              </a:rPr>
              <a:t>Railroads</a:t>
            </a:r>
          </a:p>
          <a:p>
            <a:pPr marL="0" indent="0">
              <a:buNone/>
            </a:pPr>
            <a:r>
              <a:rPr lang="en-US" i="1" dirty="0" smtClean="0">
                <a:solidFill>
                  <a:srgbClr val="9BBB59"/>
                </a:solidFill>
              </a:rPr>
              <a:t>Gold</a:t>
            </a:r>
            <a:endParaRPr lang="en-US" i="1" dirty="0">
              <a:solidFill>
                <a:srgbClr val="9BBB59"/>
              </a:solidFill>
            </a:endParaRPr>
          </a:p>
        </p:txBody>
      </p:sp>
    </p:spTree>
    <p:extLst>
      <p:ext uri="{BB962C8B-B14F-4D97-AF65-F5344CB8AC3E}">
        <p14:creationId xmlns:p14="http://schemas.microsoft.com/office/powerpoint/2010/main" val="40401102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dissolve">
                                      <p:cBhvr>
                                        <p:cTn id="7" dur="500"/>
                                        <p:tgtEl>
                                          <p:spTgt spid="4">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dissolve">
                                      <p:cBhvr>
                                        <p:cTn id="10" dur="500"/>
                                        <p:tgtEl>
                                          <p:spTgt spid="4">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dissolve">
                                      <p:cBhvr>
                                        <p:cTn id="13" dur="500"/>
                                        <p:tgtEl>
                                          <p:spTgt spid="4">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dissolve">
                                      <p:cBhvr>
                                        <p:cTn id="16" dur="500"/>
                                        <p:tgtEl>
                                          <p:spTgt spid="4">
                                            <p:txEl>
                                              <p:pRg st="6" end="6"/>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dissolve">
                                      <p:cBhvr>
                                        <p:cTn id="1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9BBB59"/>
                </a:solidFill>
              </a:rPr>
              <a:t>Review!</a:t>
            </a:r>
            <a:endParaRPr lang="en-US" b="1" u="sng" dirty="0">
              <a:solidFill>
                <a:srgbClr val="9BBB59"/>
              </a:solidFill>
            </a:endParaRPr>
          </a:p>
        </p:txBody>
      </p:sp>
      <p:sp>
        <p:nvSpPr>
          <p:cNvPr id="3" name="Content Placeholder 2"/>
          <p:cNvSpPr>
            <a:spLocks noGrp="1"/>
          </p:cNvSpPr>
          <p:nvPr>
            <p:ph sz="half" idx="1"/>
          </p:nvPr>
        </p:nvSpPr>
        <p:spPr/>
        <p:txBody>
          <a:bodyPr/>
          <a:lstStyle/>
          <a:p>
            <a:pPr marL="0" indent="0">
              <a:buNone/>
            </a:pPr>
            <a:r>
              <a:rPr lang="en-US" dirty="0" smtClean="0"/>
              <a:t>What was the main contributing factor that truly forced America to settle the Great Plains?</a:t>
            </a:r>
          </a:p>
          <a:p>
            <a:pPr marL="0" indent="0">
              <a:buNone/>
            </a:pPr>
            <a:endParaRPr lang="en-US" dirty="0"/>
          </a:p>
          <a:p>
            <a:pPr marL="0" indent="0">
              <a:buNone/>
            </a:pPr>
            <a:r>
              <a:rPr lang="en-US" i="1" dirty="0" smtClean="0">
                <a:solidFill>
                  <a:srgbClr val="9BBB59"/>
                </a:solidFill>
              </a:rPr>
              <a:t>Growth in population, immigration.</a:t>
            </a:r>
            <a:endParaRPr lang="en-US" i="1" dirty="0">
              <a:solidFill>
                <a:srgbClr val="9BBB59"/>
              </a:solidFill>
            </a:endParaRPr>
          </a:p>
        </p:txBody>
      </p:sp>
      <p:pic>
        <p:nvPicPr>
          <p:cNvPr id="5" name="Content Placeholder 4" descr="Riddler.jpg"/>
          <p:cNvPicPr>
            <a:picLocks noGrp="1" noChangeAspect="1"/>
          </p:cNvPicPr>
          <p:nvPr>
            <p:ph sz="half" idx="2"/>
          </p:nvPr>
        </p:nvPicPr>
        <p:blipFill>
          <a:blip r:embed="rId2">
            <a:extLst>
              <a:ext uri="{28A0092B-C50C-407E-A947-70E740481C1C}">
                <a14:useLocalDpi xmlns:a14="http://schemas.microsoft.com/office/drawing/2010/main" val="0"/>
              </a:ext>
            </a:extLst>
          </a:blip>
          <a:srcRect t="4412" b="4412"/>
          <a:stretch>
            <a:fillRect/>
          </a:stretch>
        </p:blipFill>
        <p:spPr/>
      </p:pic>
    </p:spTree>
    <p:extLst>
      <p:ext uri="{BB962C8B-B14F-4D97-AF65-F5344CB8AC3E}">
        <p14:creationId xmlns:p14="http://schemas.microsoft.com/office/powerpoint/2010/main" val="3044503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9BBB59"/>
                </a:solidFill>
              </a:rPr>
              <a:t>Review!</a:t>
            </a:r>
            <a:endParaRPr lang="en-US" b="1" u="sng" dirty="0">
              <a:solidFill>
                <a:srgbClr val="9BBB59"/>
              </a:solidFill>
            </a:endParaRPr>
          </a:p>
        </p:txBody>
      </p:sp>
      <p:pic>
        <p:nvPicPr>
          <p:cNvPr id="5" name="Content Placeholder 4" descr="Riddler2.jpg"/>
          <p:cNvPicPr>
            <a:picLocks noGrp="1" noChangeAspect="1"/>
          </p:cNvPicPr>
          <p:nvPr>
            <p:ph sz="half" idx="1"/>
          </p:nvPr>
        </p:nvPicPr>
        <p:blipFill>
          <a:blip r:embed="rId2">
            <a:extLst>
              <a:ext uri="{28A0092B-C50C-407E-A947-70E740481C1C}">
                <a14:useLocalDpi xmlns:a14="http://schemas.microsoft.com/office/drawing/2010/main" val="0"/>
              </a:ext>
            </a:extLst>
          </a:blip>
          <a:srcRect l="404" r="404"/>
          <a:stretch>
            <a:fillRect/>
          </a:stretch>
        </p:blipFill>
        <p:spPr/>
      </p:pic>
      <p:sp>
        <p:nvSpPr>
          <p:cNvPr id="4" name="Content Placeholder 3"/>
          <p:cNvSpPr>
            <a:spLocks noGrp="1"/>
          </p:cNvSpPr>
          <p:nvPr>
            <p:ph sz="half" idx="2"/>
          </p:nvPr>
        </p:nvSpPr>
        <p:spPr/>
        <p:txBody>
          <a:bodyPr>
            <a:normAutofit lnSpcReduction="10000"/>
          </a:bodyPr>
          <a:lstStyle/>
          <a:p>
            <a:pPr marL="0" indent="0">
              <a:buNone/>
            </a:pPr>
            <a:r>
              <a:rPr lang="en-US" dirty="0" smtClean="0"/>
              <a:t>What was the Homestead Act of 1862?</a:t>
            </a:r>
          </a:p>
          <a:p>
            <a:pPr marL="0" indent="0">
              <a:buNone/>
            </a:pPr>
            <a:endParaRPr lang="en-US" dirty="0"/>
          </a:p>
          <a:p>
            <a:pPr marL="0" indent="0">
              <a:buNone/>
            </a:pPr>
            <a:r>
              <a:rPr lang="en-US" i="1" dirty="0" smtClean="0">
                <a:solidFill>
                  <a:srgbClr val="9BBB59"/>
                </a:solidFill>
              </a:rPr>
              <a:t>Gave 160 acres to anyone who could cultivate the land for five years. </a:t>
            </a:r>
            <a:endParaRPr lang="en-US" i="1" dirty="0">
              <a:solidFill>
                <a:srgbClr val="9BBB59"/>
              </a:solidFill>
            </a:endParaRPr>
          </a:p>
          <a:p>
            <a:pPr marL="0" indent="0">
              <a:buNone/>
            </a:pPr>
            <a:r>
              <a:rPr lang="en-US" i="1" dirty="0" smtClean="0">
                <a:solidFill>
                  <a:srgbClr val="9BBB59"/>
                </a:solidFill>
              </a:rPr>
              <a:t>Largest land giveaway in the history of the world. 10% of the US would be given away.</a:t>
            </a:r>
            <a:endParaRPr lang="en-US" i="1" dirty="0">
              <a:solidFill>
                <a:srgbClr val="9BBB59"/>
              </a:solidFill>
            </a:endParaRPr>
          </a:p>
        </p:txBody>
      </p:sp>
    </p:spTree>
    <p:extLst>
      <p:ext uri="{BB962C8B-B14F-4D97-AF65-F5344CB8AC3E}">
        <p14:creationId xmlns:p14="http://schemas.microsoft.com/office/powerpoint/2010/main" val="2170398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dissolve">
                                      <p:cBhvr>
                                        <p:cTn id="1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9BBB59"/>
                </a:solidFill>
              </a:rPr>
              <a:t>Review!</a:t>
            </a:r>
            <a:endParaRPr lang="en-US" b="1" u="sng" dirty="0">
              <a:solidFill>
                <a:srgbClr val="9BBB59"/>
              </a:solidFill>
            </a:endParaRPr>
          </a:p>
        </p:txBody>
      </p:sp>
      <p:sp>
        <p:nvSpPr>
          <p:cNvPr id="3" name="Content Placeholder 2"/>
          <p:cNvSpPr>
            <a:spLocks noGrp="1"/>
          </p:cNvSpPr>
          <p:nvPr>
            <p:ph sz="half" idx="1"/>
          </p:nvPr>
        </p:nvSpPr>
        <p:spPr/>
        <p:txBody>
          <a:bodyPr/>
          <a:lstStyle/>
          <a:p>
            <a:pPr marL="0" indent="0">
              <a:buNone/>
            </a:pPr>
            <a:r>
              <a:rPr lang="en-US" dirty="0" smtClean="0"/>
              <a:t>What were “</a:t>
            </a:r>
            <a:r>
              <a:rPr lang="en-US" dirty="0" err="1" smtClean="0"/>
              <a:t>exodusters</a:t>
            </a:r>
            <a:r>
              <a:rPr lang="en-US" dirty="0" smtClean="0"/>
              <a:t>”?</a:t>
            </a:r>
          </a:p>
          <a:p>
            <a:pPr marL="0" indent="0">
              <a:buNone/>
            </a:pPr>
            <a:endParaRPr lang="en-US" dirty="0"/>
          </a:p>
          <a:p>
            <a:pPr marL="0" indent="0">
              <a:buNone/>
            </a:pPr>
            <a:r>
              <a:rPr lang="en-US" i="1" dirty="0" smtClean="0">
                <a:solidFill>
                  <a:srgbClr val="9BBB59"/>
                </a:solidFill>
              </a:rPr>
              <a:t>African-Americans who left the Post-Reconstruction south for Kanas in a mass “exodus”.</a:t>
            </a:r>
            <a:endParaRPr lang="en-US" i="1" dirty="0">
              <a:solidFill>
                <a:srgbClr val="9BBB59"/>
              </a:solidFill>
            </a:endParaRPr>
          </a:p>
        </p:txBody>
      </p:sp>
      <p:pic>
        <p:nvPicPr>
          <p:cNvPr id="5" name="Content Placeholder 4" descr="Riddler3.jpg"/>
          <p:cNvPicPr>
            <a:picLocks noGrp="1" noChangeAspect="1"/>
          </p:cNvPicPr>
          <p:nvPr>
            <p:ph sz="half" idx="2"/>
          </p:nvPr>
        </p:nvPicPr>
        <p:blipFill>
          <a:blip r:embed="rId2">
            <a:extLst>
              <a:ext uri="{28A0092B-C50C-407E-A947-70E740481C1C}">
                <a14:useLocalDpi xmlns:a14="http://schemas.microsoft.com/office/drawing/2010/main" val="0"/>
              </a:ext>
            </a:extLst>
          </a:blip>
          <a:srcRect l="5384" r="5384"/>
          <a:stretch>
            <a:fillRect/>
          </a:stretch>
        </p:blipFill>
        <p:spPr/>
      </p:pic>
    </p:spTree>
    <p:extLst>
      <p:ext uri="{BB962C8B-B14F-4D97-AF65-F5344CB8AC3E}">
        <p14:creationId xmlns:p14="http://schemas.microsoft.com/office/powerpoint/2010/main" val="42233587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9821"/>
            <a:ext cx="8229600" cy="6136518"/>
          </a:xfrm>
        </p:spPr>
        <p:txBody>
          <a:bodyPr>
            <a:normAutofit/>
          </a:bodyPr>
          <a:lstStyle/>
          <a:p>
            <a:pPr marL="0" indent="0" algn="ctr">
              <a:buNone/>
            </a:pPr>
            <a:r>
              <a:rPr lang="en-US" sz="3600" b="1" dirty="0" smtClean="0"/>
              <a:t>They </a:t>
            </a:r>
            <a:r>
              <a:rPr lang="en-US" sz="3600" b="1" i="1" u="sng" dirty="0" smtClean="0">
                <a:solidFill>
                  <a:schemeClr val="accent3"/>
                </a:solidFill>
              </a:rPr>
              <a:t>are</a:t>
            </a:r>
            <a:r>
              <a:rPr lang="en-US" sz="3600" b="1" dirty="0" smtClean="0"/>
              <a:t> NATIVE </a:t>
            </a:r>
            <a:r>
              <a:rPr lang="en-US" sz="3600" b="1" dirty="0" smtClean="0"/>
              <a:t>AMERICANS/NATIVES</a:t>
            </a:r>
            <a:r>
              <a:rPr lang="en-US" sz="3600" b="1" dirty="0" smtClean="0"/>
              <a:t>. </a:t>
            </a:r>
          </a:p>
          <a:p>
            <a:pPr marL="0" indent="0" algn="ctr">
              <a:buNone/>
            </a:pPr>
            <a:r>
              <a:rPr lang="en-US" sz="3600" b="1" dirty="0" smtClean="0"/>
              <a:t>Or</a:t>
            </a:r>
          </a:p>
          <a:p>
            <a:pPr marL="0" indent="0" algn="ctr">
              <a:buNone/>
            </a:pPr>
            <a:r>
              <a:rPr lang="en-US" sz="3600" b="1" dirty="0" smtClean="0"/>
              <a:t>They are </a:t>
            </a:r>
            <a:r>
              <a:rPr lang="en-US" sz="3600" b="1" i="1" u="sng" dirty="0" smtClean="0">
                <a:solidFill>
                  <a:srgbClr val="FF0000"/>
                </a:solidFill>
              </a:rPr>
              <a:t>American </a:t>
            </a:r>
            <a:r>
              <a:rPr lang="en-US" sz="3600" b="1" dirty="0" smtClean="0"/>
              <a:t>Indians</a:t>
            </a:r>
            <a:r>
              <a:rPr lang="en-US" sz="3600" b="1" dirty="0" smtClean="0"/>
              <a:t>.</a:t>
            </a:r>
          </a:p>
          <a:p>
            <a:pPr marL="0" indent="0" algn="ctr">
              <a:buNone/>
            </a:pPr>
            <a:endParaRPr lang="en-US" sz="3600" b="1" dirty="0"/>
          </a:p>
          <a:p>
            <a:pPr marL="0" indent="0" algn="ctr">
              <a:buNone/>
            </a:pPr>
            <a:r>
              <a:rPr lang="en-US" sz="3600" b="1" dirty="0" smtClean="0"/>
              <a:t>For 250+ years we </a:t>
            </a:r>
            <a:r>
              <a:rPr lang="en-US" sz="3600" b="1" dirty="0" smtClean="0"/>
              <a:t>have often simply referred to these indigenous peoples as </a:t>
            </a:r>
            <a:r>
              <a:rPr lang="en-US" sz="3600" b="1" dirty="0" smtClean="0"/>
              <a:t>Indians</a:t>
            </a:r>
            <a:r>
              <a:rPr lang="en-US" sz="3600" b="1" dirty="0" smtClean="0"/>
              <a:t>, yet </a:t>
            </a:r>
            <a:r>
              <a:rPr lang="en-US" sz="3600" b="1" dirty="0" smtClean="0"/>
              <a:t>we need to understand that that they are identified as </a:t>
            </a:r>
            <a:r>
              <a:rPr lang="en-US" sz="3600" b="1" dirty="0" smtClean="0">
                <a:solidFill>
                  <a:srgbClr val="FF0000"/>
                </a:solidFill>
              </a:rPr>
              <a:t>American Indians </a:t>
            </a:r>
            <a:r>
              <a:rPr lang="en-US" sz="3600" b="1" dirty="0" smtClean="0"/>
              <a:t>. </a:t>
            </a:r>
          </a:p>
          <a:p>
            <a:pPr marL="0" indent="0" algn="ctr">
              <a:buNone/>
            </a:pPr>
            <a:r>
              <a:rPr lang="en-US" sz="1400" b="1" dirty="0" smtClean="0"/>
              <a:t> 									-Courtesy of  “Indian Education Act of 1972”</a:t>
            </a:r>
            <a:endParaRPr lang="en-US" sz="1400" b="1" dirty="0" smtClean="0"/>
          </a:p>
          <a:p>
            <a:pPr marL="0" indent="0" algn="ctr">
              <a:buNone/>
            </a:pPr>
            <a:endParaRPr lang="en-US" sz="1400" b="1" dirty="0" smtClean="0"/>
          </a:p>
          <a:p>
            <a:pPr marL="0" indent="0" algn="ctr">
              <a:buNone/>
            </a:pPr>
            <a:endParaRPr lang="en-US" sz="3600" b="1" dirty="0"/>
          </a:p>
        </p:txBody>
      </p:sp>
    </p:spTree>
    <p:extLst>
      <p:ext uri="{BB962C8B-B14F-4D97-AF65-F5344CB8AC3E}">
        <p14:creationId xmlns:p14="http://schemas.microsoft.com/office/powerpoint/2010/main" val="4179886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9BBB59"/>
                </a:solidFill>
              </a:rPr>
              <a:t>Review!</a:t>
            </a:r>
            <a:endParaRPr lang="en-US" b="1" u="sng" dirty="0">
              <a:solidFill>
                <a:srgbClr val="9BBB59"/>
              </a:solidFill>
            </a:endParaRPr>
          </a:p>
        </p:txBody>
      </p:sp>
      <p:pic>
        <p:nvPicPr>
          <p:cNvPr id="5" name="Content Placeholder 4" descr="Riddler4.jpg"/>
          <p:cNvPicPr>
            <a:picLocks noGrp="1" noChangeAspect="1"/>
          </p:cNvPicPr>
          <p:nvPr>
            <p:ph sz="half" idx="1"/>
          </p:nvPr>
        </p:nvPicPr>
        <p:blipFill>
          <a:blip r:embed="rId2">
            <a:extLst>
              <a:ext uri="{28A0092B-C50C-407E-A947-70E740481C1C}">
                <a14:useLocalDpi xmlns:a14="http://schemas.microsoft.com/office/drawing/2010/main" val="0"/>
              </a:ext>
            </a:extLst>
          </a:blip>
          <a:srcRect l="12820" r="12820"/>
          <a:stretch>
            <a:fillRect/>
          </a:stretch>
        </p:blipFill>
        <p:spPr/>
      </p:pic>
      <p:sp>
        <p:nvSpPr>
          <p:cNvPr id="4" name="Content Placeholder 3"/>
          <p:cNvSpPr>
            <a:spLocks noGrp="1"/>
          </p:cNvSpPr>
          <p:nvPr>
            <p:ph sz="half" idx="2"/>
          </p:nvPr>
        </p:nvSpPr>
        <p:spPr/>
        <p:txBody>
          <a:bodyPr>
            <a:normAutofit lnSpcReduction="10000"/>
          </a:bodyPr>
          <a:lstStyle/>
          <a:p>
            <a:pPr marL="0" indent="0">
              <a:buNone/>
            </a:pPr>
            <a:r>
              <a:rPr lang="en-US" dirty="0" smtClean="0"/>
              <a:t>Describe the Transcontinental Railroad. What were the two companies that were hired to complete the task? Where did the two rails meet?</a:t>
            </a:r>
          </a:p>
          <a:p>
            <a:pPr marL="0" indent="0">
              <a:buNone/>
            </a:pPr>
            <a:endParaRPr lang="en-US" dirty="0"/>
          </a:p>
          <a:p>
            <a:pPr marL="0" indent="0">
              <a:buNone/>
            </a:pPr>
            <a:r>
              <a:rPr lang="en-US" i="1" dirty="0" smtClean="0">
                <a:solidFill>
                  <a:srgbClr val="9BBB59"/>
                </a:solidFill>
              </a:rPr>
              <a:t>Union &amp; Central Pacific. Met in Promontory Summit, UT.</a:t>
            </a:r>
            <a:endParaRPr lang="en-US" i="1" dirty="0">
              <a:solidFill>
                <a:srgbClr val="9BBB59"/>
              </a:solidFill>
            </a:endParaRPr>
          </a:p>
        </p:txBody>
      </p:sp>
    </p:spTree>
    <p:extLst>
      <p:ext uri="{BB962C8B-B14F-4D97-AF65-F5344CB8AC3E}">
        <p14:creationId xmlns:p14="http://schemas.microsoft.com/office/powerpoint/2010/main" val="6396229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9BBB59"/>
                </a:solidFill>
              </a:rPr>
              <a:t>Review!</a:t>
            </a:r>
            <a:endParaRPr lang="en-US" b="1" u="sng" dirty="0">
              <a:solidFill>
                <a:srgbClr val="9BBB59"/>
              </a:solidFill>
            </a:endParaRPr>
          </a:p>
        </p:txBody>
      </p:sp>
      <p:sp>
        <p:nvSpPr>
          <p:cNvPr id="3" name="Content Placeholder 2"/>
          <p:cNvSpPr>
            <a:spLocks noGrp="1"/>
          </p:cNvSpPr>
          <p:nvPr>
            <p:ph sz="half" idx="1"/>
          </p:nvPr>
        </p:nvSpPr>
        <p:spPr/>
        <p:txBody>
          <a:bodyPr/>
          <a:lstStyle/>
          <a:p>
            <a:pPr marL="0" indent="0">
              <a:buNone/>
            </a:pPr>
            <a:r>
              <a:rPr lang="en-US" dirty="0" smtClean="0"/>
              <a:t>Describe the kind of workers that Union Pacific and Central Pacific hired to complete the work.</a:t>
            </a:r>
          </a:p>
          <a:p>
            <a:pPr marL="0" indent="0">
              <a:buNone/>
            </a:pPr>
            <a:endParaRPr lang="en-US" dirty="0"/>
          </a:p>
          <a:p>
            <a:pPr marL="0" indent="0">
              <a:buNone/>
            </a:pPr>
            <a:r>
              <a:rPr lang="en-US" i="1" dirty="0" smtClean="0">
                <a:solidFill>
                  <a:srgbClr val="9BBB59"/>
                </a:solidFill>
              </a:rPr>
              <a:t>Mostly Chinese &amp; Irish. Many Civil War veterans were also hired.</a:t>
            </a:r>
            <a:endParaRPr lang="en-US" i="1" dirty="0">
              <a:solidFill>
                <a:srgbClr val="9BBB59"/>
              </a:solidFill>
            </a:endParaRPr>
          </a:p>
        </p:txBody>
      </p:sp>
      <p:pic>
        <p:nvPicPr>
          <p:cNvPr id="5" name="Content Placeholder 4" descr="Riddler11.gif"/>
          <p:cNvPicPr>
            <a:picLocks noGrp="1" noChangeAspect="1"/>
          </p:cNvPicPr>
          <p:nvPr>
            <p:ph sz="half" idx="2"/>
          </p:nvPr>
        </p:nvPicPr>
        <p:blipFill>
          <a:blip r:embed="rId2">
            <a:extLst>
              <a:ext uri="{28A0092B-C50C-407E-A947-70E740481C1C}">
                <a14:useLocalDpi xmlns:a14="http://schemas.microsoft.com/office/drawing/2010/main" val="0"/>
              </a:ext>
            </a:extLst>
          </a:blip>
          <a:srcRect l="-18805" r="-18805"/>
          <a:stretch>
            <a:fillRect/>
          </a:stretch>
        </p:blipFill>
        <p:spPr/>
      </p:pic>
    </p:spTree>
    <p:extLst>
      <p:ext uri="{BB962C8B-B14F-4D97-AF65-F5344CB8AC3E}">
        <p14:creationId xmlns:p14="http://schemas.microsoft.com/office/powerpoint/2010/main" val="3473313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9BBB59"/>
                </a:solidFill>
              </a:rPr>
              <a:t>Review!</a:t>
            </a:r>
            <a:endParaRPr lang="en-US" b="1" u="sng" dirty="0">
              <a:solidFill>
                <a:srgbClr val="9BBB59"/>
              </a:solidFill>
            </a:endParaRPr>
          </a:p>
        </p:txBody>
      </p:sp>
      <p:pic>
        <p:nvPicPr>
          <p:cNvPr id="5" name="Content Placeholder 4" descr="Riddler12.jpg"/>
          <p:cNvPicPr>
            <a:picLocks noGrp="1" noChangeAspect="1"/>
          </p:cNvPicPr>
          <p:nvPr>
            <p:ph sz="half" idx="1"/>
          </p:nvPr>
        </p:nvPicPr>
        <p:blipFill>
          <a:blip r:embed="rId2">
            <a:extLst>
              <a:ext uri="{28A0092B-C50C-407E-A947-70E740481C1C}">
                <a14:useLocalDpi xmlns:a14="http://schemas.microsoft.com/office/drawing/2010/main" val="0"/>
              </a:ext>
            </a:extLst>
          </a:blip>
          <a:srcRect l="3925" r="3925"/>
          <a:stretch>
            <a:fillRect/>
          </a:stretch>
        </p:blipFill>
        <p:spPr/>
      </p:pic>
      <p:sp>
        <p:nvSpPr>
          <p:cNvPr id="4" name="Content Placeholder 3"/>
          <p:cNvSpPr>
            <a:spLocks noGrp="1"/>
          </p:cNvSpPr>
          <p:nvPr>
            <p:ph sz="half" idx="2"/>
          </p:nvPr>
        </p:nvSpPr>
        <p:spPr/>
        <p:txBody>
          <a:bodyPr/>
          <a:lstStyle/>
          <a:p>
            <a:pPr marL="0" indent="0">
              <a:buNone/>
            </a:pPr>
            <a:r>
              <a:rPr lang="en-US" dirty="0" smtClean="0"/>
              <a:t>What were the two treaties signed before the Civil War in regards to Native American relations?</a:t>
            </a:r>
          </a:p>
          <a:p>
            <a:pPr marL="0" indent="0">
              <a:buNone/>
            </a:pPr>
            <a:endParaRPr lang="en-US" dirty="0"/>
          </a:p>
          <a:p>
            <a:pPr marL="0" indent="0">
              <a:buNone/>
            </a:pPr>
            <a:r>
              <a:rPr lang="en-US" i="1" dirty="0" err="1" smtClean="0">
                <a:solidFill>
                  <a:srgbClr val="9BBB59"/>
                </a:solidFill>
              </a:rPr>
              <a:t>Nonintercourse</a:t>
            </a:r>
            <a:r>
              <a:rPr lang="en-US" i="1" dirty="0" smtClean="0">
                <a:solidFill>
                  <a:srgbClr val="9BBB59"/>
                </a:solidFill>
              </a:rPr>
              <a:t> Act of 1834 &amp; Treaty of Fort Laramie (1851)</a:t>
            </a:r>
            <a:endParaRPr lang="en-US" i="1" dirty="0">
              <a:solidFill>
                <a:srgbClr val="9BBB59"/>
              </a:solidFill>
            </a:endParaRPr>
          </a:p>
        </p:txBody>
      </p:sp>
    </p:spTree>
    <p:extLst>
      <p:ext uri="{BB962C8B-B14F-4D97-AF65-F5344CB8AC3E}">
        <p14:creationId xmlns:p14="http://schemas.microsoft.com/office/powerpoint/2010/main" val="1467993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Review!</a:t>
            </a:r>
            <a:endParaRPr lang="en-US" b="1" u="sng" dirty="0"/>
          </a:p>
        </p:txBody>
      </p:sp>
      <p:sp>
        <p:nvSpPr>
          <p:cNvPr id="3" name="Content Placeholder 2"/>
          <p:cNvSpPr>
            <a:spLocks noGrp="1"/>
          </p:cNvSpPr>
          <p:nvPr>
            <p:ph sz="half" idx="1"/>
          </p:nvPr>
        </p:nvSpPr>
        <p:spPr/>
        <p:txBody>
          <a:bodyPr>
            <a:normAutofit lnSpcReduction="10000"/>
          </a:bodyPr>
          <a:lstStyle/>
          <a:p>
            <a:pPr marL="0" indent="0">
              <a:buNone/>
            </a:pPr>
            <a:r>
              <a:rPr lang="en-US" dirty="0" smtClean="0"/>
              <a:t>What were some of the main events in the Plains Indian Wars?</a:t>
            </a:r>
          </a:p>
          <a:p>
            <a:pPr marL="0" indent="0">
              <a:buNone/>
            </a:pPr>
            <a:endParaRPr lang="en-US" dirty="0"/>
          </a:p>
          <a:p>
            <a:pPr marL="0" indent="0">
              <a:buNone/>
            </a:pPr>
            <a:r>
              <a:rPr lang="en-US" i="1" dirty="0" smtClean="0">
                <a:solidFill>
                  <a:srgbClr val="9BBB59"/>
                </a:solidFill>
              </a:rPr>
              <a:t>Massacre at Sand Creek, </a:t>
            </a:r>
            <a:r>
              <a:rPr lang="en-US" i="1" dirty="0" err="1" smtClean="0">
                <a:solidFill>
                  <a:srgbClr val="9BBB59"/>
                </a:solidFill>
              </a:rPr>
              <a:t>Fetterman</a:t>
            </a:r>
            <a:r>
              <a:rPr lang="en-US" i="1" dirty="0" smtClean="0">
                <a:solidFill>
                  <a:srgbClr val="9BBB59"/>
                </a:solidFill>
              </a:rPr>
              <a:t> Massacre, Treaty of 1868, Custer’s Last Stand, Dawes Act, Massacre at Wounded Knee</a:t>
            </a:r>
            <a:endParaRPr lang="en-US" i="1" dirty="0">
              <a:solidFill>
                <a:srgbClr val="9BBB59"/>
              </a:solidFill>
            </a:endParaRPr>
          </a:p>
        </p:txBody>
      </p:sp>
      <p:pic>
        <p:nvPicPr>
          <p:cNvPr id="5" name="Content Placeholder 4" descr="Riddler13.png"/>
          <p:cNvPicPr>
            <a:picLocks noGrp="1" noChangeAspect="1"/>
          </p:cNvPicPr>
          <p:nvPr>
            <p:ph sz="half" idx="2"/>
          </p:nvPr>
        </p:nvPicPr>
        <p:blipFill>
          <a:blip r:embed="rId2">
            <a:extLst>
              <a:ext uri="{28A0092B-C50C-407E-A947-70E740481C1C}">
                <a14:useLocalDpi xmlns:a14="http://schemas.microsoft.com/office/drawing/2010/main" val="0"/>
              </a:ext>
            </a:extLst>
          </a:blip>
          <a:srcRect l="20256" r="20256"/>
          <a:stretch>
            <a:fillRect/>
          </a:stretch>
        </p:blipFill>
        <p:spPr/>
      </p:pic>
    </p:spTree>
    <p:extLst>
      <p:ext uri="{BB962C8B-B14F-4D97-AF65-F5344CB8AC3E}">
        <p14:creationId xmlns:p14="http://schemas.microsoft.com/office/powerpoint/2010/main" val="626980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accent3"/>
                </a:solidFill>
              </a:rPr>
              <a:t>Review!</a:t>
            </a:r>
            <a:endParaRPr lang="en-US" b="1" u="sng" dirty="0">
              <a:solidFill>
                <a:schemeClr val="accent3"/>
              </a:solidFill>
            </a:endParaRPr>
          </a:p>
        </p:txBody>
      </p:sp>
      <p:pic>
        <p:nvPicPr>
          <p:cNvPr id="5" name="Content Placeholder 4" descr="Riddler14.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4433" r="-1"/>
          <a:stretch/>
        </p:blipFill>
        <p:spPr/>
      </p:pic>
      <p:sp>
        <p:nvSpPr>
          <p:cNvPr id="4" name="Content Placeholder 3"/>
          <p:cNvSpPr>
            <a:spLocks noGrp="1"/>
          </p:cNvSpPr>
          <p:nvPr>
            <p:ph sz="half" idx="2"/>
          </p:nvPr>
        </p:nvSpPr>
        <p:spPr/>
        <p:txBody>
          <a:bodyPr>
            <a:normAutofit lnSpcReduction="10000"/>
          </a:bodyPr>
          <a:lstStyle/>
          <a:p>
            <a:pPr marL="0" indent="0">
              <a:buNone/>
            </a:pPr>
            <a:r>
              <a:rPr lang="en-US" dirty="0" smtClean="0"/>
              <a:t>What was the Dawes Act? What is assimilation?</a:t>
            </a:r>
          </a:p>
          <a:p>
            <a:pPr marL="0" indent="0">
              <a:buNone/>
            </a:pPr>
            <a:endParaRPr lang="en-US" dirty="0"/>
          </a:p>
          <a:p>
            <a:pPr marL="0" indent="0">
              <a:buNone/>
            </a:pPr>
            <a:r>
              <a:rPr lang="en-US" i="1" dirty="0" smtClean="0">
                <a:solidFill>
                  <a:schemeClr val="accent3"/>
                </a:solidFill>
              </a:rPr>
              <a:t>Dawes Act privatized Native reservations in an attempt to destroy Native culture. Assimilation is the adopting and adapting to of a culture that is different.</a:t>
            </a:r>
            <a:endParaRPr lang="en-US" i="1" dirty="0">
              <a:solidFill>
                <a:schemeClr val="accent3"/>
              </a:solidFill>
            </a:endParaRPr>
          </a:p>
        </p:txBody>
      </p:sp>
    </p:spTree>
    <p:extLst>
      <p:ext uri="{BB962C8B-B14F-4D97-AF65-F5344CB8AC3E}">
        <p14:creationId xmlns:p14="http://schemas.microsoft.com/office/powerpoint/2010/main" val="7462246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891829"/>
            <a:ext cx="7772400" cy="1470025"/>
          </a:xfrm>
        </p:spPr>
        <p:txBody>
          <a:bodyPr>
            <a:normAutofit fontScale="90000"/>
          </a:bodyPr>
          <a:lstStyle/>
          <a:p>
            <a:pPr marL="514350" indent="-514350"/>
            <a:r>
              <a:rPr lang="en-US" b="1" dirty="0">
                <a:solidFill>
                  <a:schemeClr val="accent2">
                    <a:lumMod val="60000"/>
                    <a:lumOff val="40000"/>
                  </a:schemeClr>
                </a:solidFill>
              </a:rPr>
              <a:t>The Growth of the </a:t>
            </a:r>
            <a:r>
              <a:rPr lang="en-US" b="1" dirty="0" smtClean="0">
                <a:solidFill>
                  <a:schemeClr val="accent2">
                    <a:lumMod val="60000"/>
                    <a:lumOff val="40000"/>
                  </a:schemeClr>
                </a:solidFill>
              </a:rPr>
              <a:t>Cattle Industry &amp; Settling </a:t>
            </a:r>
            <a:r>
              <a:rPr lang="en-US" b="1" dirty="0">
                <a:solidFill>
                  <a:schemeClr val="accent2">
                    <a:lumMod val="60000"/>
                    <a:lumOff val="40000"/>
                  </a:schemeClr>
                </a:solidFill>
              </a:rPr>
              <a:t>on the Great Plains</a:t>
            </a:r>
            <a:r>
              <a:rPr lang="en-US" dirty="0">
                <a:solidFill>
                  <a:schemeClr val="accent2">
                    <a:lumMod val="60000"/>
                    <a:lumOff val="40000"/>
                  </a:schemeClr>
                </a:solidFill>
              </a:rPr>
              <a:t/>
            </a:r>
            <a:br>
              <a:rPr lang="en-US" dirty="0">
                <a:solidFill>
                  <a:schemeClr val="accent2">
                    <a:lumMod val="60000"/>
                    <a:lumOff val="40000"/>
                  </a:schemeClr>
                </a:solidFill>
              </a:rPr>
            </a:br>
            <a:endParaRPr lang="en-US" dirty="0">
              <a:solidFill>
                <a:schemeClr val="accent2">
                  <a:lumMod val="60000"/>
                  <a:lumOff val="40000"/>
                </a:schemeClr>
              </a:solidFill>
            </a:endParaRPr>
          </a:p>
        </p:txBody>
      </p:sp>
      <p:sp>
        <p:nvSpPr>
          <p:cNvPr id="6" name="Text Placeholder 5"/>
          <p:cNvSpPr>
            <a:spLocks noGrp="1"/>
          </p:cNvSpPr>
          <p:nvPr>
            <p:ph type="subTitle" idx="1"/>
          </p:nvPr>
        </p:nvSpPr>
        <p:spPr/>
        <p:txBody>
          <a:bodyPr/>
          <a:lstStyle/>
          <a:p>
            <a:r>
              <a:rPr lang="en-US" dirty="0" smtClean="0">
                <a:solidFill>
                  <a:schemeClr val="accent6"/>
                </a:solidFill>
              </a:rPr>
              <a:t>Chapter 13 Sections 2 &amp; 3</a:t>
            </a:r>
            <a:endParaRPr lang="en-US" dirty="0">
              <a:solidFill>
                <a:schemeClr val="accent6"/>
              </a:solidFill>
            </a:endParaRPr>
          </a:p>
        </p:txBody>
      </p:sp>
    </p:spTree>
    <p:extLst>
      <p:ext uri="{BB962C8B-B14F-4D97-AF65-F5344CB8AC3E}">
        <p14:creationId xmlns:p14="http://schemas.microsoft.com/office/powerpoint/2010/main" val="101764946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Growth of the Cattle Industry</a:t>
            </a:r>
            <a:endParaRPr lang="en-US" b="1" dirty="0"/>
          </a:p>
        </p:txBody>
      </p:sp>
      <p:sp>
        <p:nvSpPr>
          <p:cNvPr id="3" name="Content Placeholder 2"/>
          <p:cNvSpPr>
            <a:spLocks noGrp="1"/>
          </p:cNvSpPr>
          <p:nvPr>
            <p:ph idx="1"/>
          </p:nvPr>
        </p:nvSpPr>
        <p:spPr>
          <a:xfrm>
            <a:off x="457200" y="1600200"/>
            <a:ext cx="8229600" cy="5146879"/>
          </a:xfrm>
        </p:spPr>
        <p:txBody>
          <a:bodyPr>
            <a:normAutofit fontScale="62500" lnSpcReduction="20000"/>
          </a:bodyPr>
          <a:lstStyle/>
          <a:p>
            <a:pPr marL="0" indent="0" algn="ctr">
              <a:buNone/>
            </a:pPr>
            <a:r>
              <a:rPr lang="en-US" sz="4000" dirty="0" smtClean="0"/>
              <a:t>“As settlers took over the Native American lands, they developed a thriving cattle industry. Learning skills and borrowing… from Mexicans, </a:t>
            </a:r>
            <a:r>
              <a:rPr lang="en-US" sz="4000" dirty="0" smtClean="0">
                <a:solidFill>
                  <a:schemeClr val="accent6"/>
                </a:solidFill>
              </a:rPr>
              <a:t>cowboy herded cattle</a:t>
            </a:r>
            <a:r>
              <a:rPr lang="en-US" sz="4000" dirty="0" smtClean="0"/>
              <a:t> and </a:t>
            </a:r>
            <a:r>
              <a:rPr lang="en-US" sz="4000" dirty="0" smtClean="0">
                <a:solidFill>
                  <a:srgbClr val="F79646"/>
                </a:solidFill>
              </a:rPr>
              <a:t>shipped them by railroad to growing cities in the east</a:t>
            </a:r>
            <a:r>
              <a:rPr lang="en-US" sz="4000" dirty="0" smtClean="0"/>
              <a:t>. The cowboy became one of America’s most romantic figures. By the 1880s… droughts, blizzards, and the introduction of barbed wire ended the cattle frontier.</a:t>
            </a:r>
            <a:r>
              <a:rPr lang="en-US" sz="4000" dirty="0" smtClean="0"/>
              <a:t>”</a:t>
            </a:r>
          </a:p>
          <a:p>
            <a:pPr marL="0" indent="0" algn="ctr">
              <a:buNone/>
            </a:pPr>
            <a:endParaRPr lang="en-US" dirty="0"/>
          </a:p>
          <a:p>
            <a:pPr marL="0" indent="0" algn="ctr">
              <a:buNone/>
            </a:pPr>
            <a:endParaRPr lang="en-US" dirty="0" smtClean="0"/>
          </a:p>
          <a:p>
            <a:pPr marL="0" indent="0" algn="ctr">
              <a:buNone/>
            </a:pPr>
            <a:endParaRPr lang="en-US" dirty="0"/>
          </a:p>
          <a:p>
            <a:pPr marL="0" indent="0">
              <a:buNone/>
            </a:pPr>
            <a:r>
              <a:rPr lang="en-US" u="sng" dirty="0" smtClean="0">
                <a:solidFill>
                  <a:srgbClr val="CCFFCC"/>
                </a:solidFill>
              </a:rPr>
              <a:t>Key </a:t>
            </a:r>
            <a:r>
              <a:rPr lang="en-US" u="sng" dirty="0">
                <a:solidFill>
                  <a:srgbClr val="CCFFCC"/>
                </a:solidFill>
              </a:rPr>
              <a:t>Points Question: </a:t>
            </a:r>
            <a:r>
              <a:rPr lang="en-US" dirty="0">
                <a:solidFill>
                  <a:srgbClr val="CCFFCC"/>
                </a:solidFill>
              </a:rPr>
              <a:t> </a:t>
            </a:r>
            <a:r>
              <a:rPr lang="en-US" dirty="0"/>
              <a:t>Give one reason how  </a:t>
            </a:r>
            <a:r>
              <a:rPr lang="en-US" dirty="0" smtClean="0">
                <a:solidFill>
                  <a:srgbClr val="CCFFCC"/>
                </a:solidFill>
              </a:rPr>
              <a:t>geographical </a:t>
            </a:r>
            <a:r>
              <a:rPr lang="en-US" dirty="0">
                <a:solidFill>
                  <a:srgbClr val="CCFFCC"/>
                </a:solidFill>
              </a:rPr>
              <a:t>circumstances </a:t>
            </a:r>
            <a:r>
              <a:rPr lang="en-US" dirty="0" smtClean="0">
                <a:solidFill>
                  <a:srgbClr val="FF6600"/>
                </a:solidFill>
              </a:rPr>
              <a:t>promoted </a:t>
            </a:r>
            <a:r>
              <a:rPr lang="en-US" dirty="0" smtClean="0"/>
              <a:t>the growth of both the cattle industry and the railroad industry in modern America, </a:t>
            </a:r>
            <a:r>
              <a:rPr lang="en-US" dirty="0"/>
              <a:t>according to the above excerpt. </a:t>
            </a:r>
            <a:endParaRPr lang="en-US" dirty="0" smtClean="0"/>
          </a:p>
          <a:p>
            <a:pPr marL="0" indent="0">
              <a:buNone/>
            </a:pPr>
            <a:endParaRPr lang="en-US" dirty="0"/>
          </a:p>
          <a:p>
            <a:pPr marL="0" indent="0">
              <a:buNone/>
            </a:pPr>
            <a:r>
              <a:rPr lang="en-US" i="1" dirty="0" smtClean="0"/>
              <a:t>* How did </a:t>
            </a:r>
            <a:r>
              <a:rPr lang="en-US" i="1" dirty="0" smtClean="0">
                <a:solidFill>
                  <a:srgbClr val="CCFFCC"/>
                </a:solidFill>
              </a:rPr>
              <a:t>geographical circumstances </a:t>
            </a:r>
            <a:r>
              <a:rPr lang="en-US" i="1" dirty="0" smtClean="0"/>
              <a:t>prevent the thriving cattle industry from continuing to move westward? </a:t>
            </a:r>
            <a:r>
              <a:rPr lang="en-US" i="1" dirty="0"/>
              <a:t>Give one reason.</a:t>
            </a:r>
          </a:p>
          <a:p>
            <a:pPr marL="0" indent="0">
              <a:buNone/>
            </a:pPr>
            <a:endParaRPr lang="en-US" dirty="0"/>
          </a:p>
          <a:p>
            <a:pPr marL="0" indent="0" algn="ctr">
              <a:buNone/>
            </a:pPr>
            <a:endParaRPr lang="en-US" dirty="0" smtClean="0"/>
          </a:p>
          <a:p>
            <a:pPr marL="0" indent="0" algn="ctr">
              <a:buNone/>
            </a:pPr>
            <a:endParaRPr lang="en-US" dirty="0" smtClean="0"/>
          </a:p>
        </p:txBody>
      </p:sp>
    </p:spTree>
    <p:extLst>
      <p:ext uri="{BB962C8B-B14F-4D97-AF65-F5344CB8AC3E}">
        <p14:creationId xmlns:p14="http://schemas.microsoft.com/office/powerpoint/2010/main" val="3932213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Growth of the Cattle Industry</a:t>
            </a:r>
            <a:endParaRPr lang="en-US" b="1" dirty="0"/>
          </a:p>
        </p:txBody>
      </p:sp>
      <p:sp>
        <p:nvSpPr>
          <p:cNvPr id="5" name="Content Placeholder 4"/>
          <p:cNvSpPr>
            <a:spLocks noGrp="1"/>
          </p:cNvSpPr>
          <p:nvPr>
            <p:ph idx="1"/>
          </p:nvPr>
        </p:nvSpPr>
        <p:spPr/>
        <p:txBody>
          <a:bodyPr>
            <a:normAutofit fontScale="85000" lnSpcReduction="20000"/>
          </a:bodyPr>
          <a:lstStyle/>
          <a:p>
            <a:pPr marL="0" indent="0">
              <a:buNone/>
            </a:pPr>
            <a:r>
              <a:rPr lang="en-US" sz="3600" b="1" u="sng" dirty="0"/>
              <a:t>Population By Year</a:t>
            </a:r>
          </a:p>
          <a:p>
            <a:pPr marL="0" indent="0">
              <a:buNone/>
            </a:pPr>
            <a:r>
              <a:rPr lang="en-US" dirty="0"/>
              <a:t>By </a:t>
            </a:r>
            <a:r>
              <a:rPr lang="en-US" dirty="0">
                <a:solidFill>
                  <a:schemeClr val="accent6"/>
                </a:solidFill>
              </a:rPr>
              <a:t>1860</a:t>
            </a:r>
            <a:r>
              <a:rPr lang="en-US" dirty="0"/>
              <a:t>, America &amp; its people were growing faster than any country.</a:t>
            </a:r>
          </a:p>
          <a:p>
            <a:pPr marL="0" indent="0">
              <a:buNone/>
            </a:pPr>
            <a:r>
              <a:rPr lang="en-US" dirty="0"/>
              <a:t>Life expectancy grew &amp; infant mortality dropped.</a:t>
            </a:r>
            <a:endParaRPr lang="en-US" sz="3600" b="1" u="sng" dirty="0"/>
          </a:p>
          <a:p>
            <a:pPr marL="0" indent="0">
              <a:buNone/>
            </a:pPr>
            <a:endParaRPr lang="en-US" sz="3600" b="1" u="sng" dirty="0">
              <a:solidFill>
                <a:srgbClr val="F79646"/>
              </a:solidFill>
            </a:endParaRPr>
          </a:p>
          <a:p>
            <a:pPr marL="0" indent="0">
              <a:buNone/>
            </a:pPr>
            <a:r>
              <a:rPr lang="en-US" sz="3600" u="sng" dirty="0">
                <a:solidFill>
                  <a:srgbClr val="F79646"/>
                </a:solidFill>
              </a:rPr>
              <a:t>1865</a:t>
            </a:r>
            <a:r>
              <a:rPr lang="en-US" sz="3600" dirty="0"/>
              <a:t>: 39,818,449</a:t>
            </a:r>
          </a:p>
          <a:p>
            <a:pPr marL="0" indent="0">
              <a:buNone/>
            </a:pPr>
            <a:r>
              <a:rPr lang="en-US" sz="3600" u="sng" dirty="0">
                <a:solidFill>
                  <a:srgbClr val="F79646"/>
                </a:solidFill>
              </a:rPr>
              <a:t>1880</a:t>
            </a:r>
            <a:r>
              <a:rPr lang="en-US" sz="3600" dirty="0"/>
              <a:t>: 50 million +</a:t>
            </a:r>
          </a:p>
          <a:p>
            <a:pPr marL="0" indent="0">
              <a:buNone/>
            </a:pPr>
            <a:r>
              <a:rPr lang="en-US" sz="3600" u="sng" dirty="0">
                <a:solidFill>
                  <a:srgbClr val="F79646"/>
                </a:solidFill>
              </a:rPr>
              <a:t>1890</a:t>
            </a:r>
            <a:r>
              <a:rPr lang="en-US" sz="3600" dirty="0"/>
              <a:t>: 62,847,714 </a:t>
            </a:r>
            <a:r>
              <a:rPr lang="en-US" sz="2400" dirty="0"/>
              <a:t>(More than any European nation except Russia.)</a:t>
            </a:r>
          </a:p>
          <a:p>
            <a:pPr marL="0" indent="0">
              <a:buNone/>
            </a:pPr>
            <a:r>
              <a:rPr lang="en-US" sz="3600" u="sng" dirty="0">
                <a:solidFill>
                  <a:srgbClr val="F79646"/>
                </a:solidFill>
              </a:rPr>
              <a:t>1900</a:t>
            </a:r>
            <a:r>
              <a:rPr lang="en-US" sz="3600" dirty="0"/>
              <a:t>: 75 million +</a:t>
            </a:r>
          </a:p>
          <a:p>
            <a:pPr marL="0" indent="0">
              <a:buNone/>
            </a:pPr>
            <a:r>
              <a:rPr lang="en-US" sz="3600" u="sng" dirty="0">
                <a:solidFill>
                  <a:srgbClr val="F79646"/>
                </a:solidFill>
              </a:rPr>
              <a:t>1914</a:t>
            </a:r>
            <a:r>
              <a:rPr lang="en-US" sz="3600" dirty="0"/>
              <a:t>: 100 million +</a:t>
            </a:r>
          </a:p>
          <a:p>
            <a:pPr marL="0" indent="0">
              <a:buNone/>
            </a:pPr>
            <a:endParaRPr lang="en-US" dirty="0"/>
          </a:p>
        </p:txBody>
      </p:sp>
    </p:spTree>
    <p:extLst>
      <p:ext uri="{BB962C8B-B14F-4D97-AF65-F5344CB8AC3E}">
        <p14:creationId xmlns:p14="http://schemas.microsoft.com/office/powerpoint/2010/main" val="186260714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Growth of the Cattle Industry</a:t>
            </a:r>
            <a:endParaRPr lang="en-US" b="1" dirty="0"/>
          </a:p>
        </p:txBody>
      </p:sp>
      <p:pic>
        <p:nvPicPr>
          <p:cNvPr id="4" name="Content Placeholder 3" descr="Cattle.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49" b="-839"/>
          <a:stretch/>
        </p:blipFill>
        <p:spPr>
          <a:xfrm>
            <a:off x="457200" y="1417639"/>
            <a:ext cx="4038600" cy="2694332"/>
          </a:xfrm>
        </p:spPr>
      </p:pic>
      <p:pic>
        <p:nvPicPr>
          <p:cNvPr id="6" name="Content Placeholder 5" descr="Longhorn.jpg"/>
          <p:cNvPicPr>
            <a:picLocks noGrp="1" noChangeAspect="1"/>
          </p:cNvPicPr>
          <p:nvPr>
            <p:ph sz="half" idx="2"/>
          </p:nvPr>
        </p:nvPicPr>
        <p:blipFill>
          <a:blip r:embed="rId3">
            <a:extLst>
              <a:ext uri="{28A0092B-C50C-407E-A947-70E740481C1C}">
                <a14:useLocalDpi xmlns:a14="http://schemas.microsoft.com/office/drawing/2010/main" val="0"/>
              </a:ext>
            </a:extLst>
          </a:blip>
          <a:srcRect l="20383" r="20383"/>
          <a:stretch>
            <a:fillRect/>
          </a:stretch>
        </p:blipFill>
        <p:spPr>
          <a:xfrm>
            <a:off x="457200" y="4286907"/>
            <a:ext cx="4038600" cy="2239375"/>
          </a:xfrm>
        </p:spPr>
      </p:pic>
      <p:sp>
        <p:nvSpPr>
          <p:cNvPr id="3" name="TextBox 2"/>
          <p:cNvSpPr txBox="1"/>
          <p:nvPr/>
        </p:nvSpPr>
        <p:spPr>
          <a:xfrm>
            <a:off x="5230530" y="1455363"/>
            <a:ext cx="3156133" cy="523220"/>
          </a:xfrm>
          <a:prstGeom prst="rect">
            <a:avLst/>
          </a:prstGeom>
          <a:noFill/>
        </p:spPr>
        <p:txBody>
          <a:bodyPr wrap="none" rtlCol="0">
            <a:spAutoFit/>
          </a:bodyPr>
          <a:lstStyle/>
          <a:p>
            <a:r>
              <a:rPr lang="en-US" sz="2800" b="1" dirty="0" smtClean="0">
                <a:solidFill>
                  <a:srgbClr val="F79646"/>
                </a:solidFill>
              </a:rPr>
              <a:t>The Texas Longhorn</a:t>
            </a:r>
            <a:endParaRPr lang="en-US" sz="2800" b="1" dirty="0">
              <a:solidFill>
                <a:srgbClr val="F79646"/>
              </a:solidFill>
            </a:endParaRPr>
          </a:p>
        </p:txBody>
      </p:sp>
      <p:pic>
        <p:nvPicPr>
          <p:cNvPr id="7" name="Picture 6" descr="Longhorn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679673"/>
            <a:ext cx="567505" cy="567505"/>
          </a:xfrm>
          <a:prstGeom prst="rect">
            <a:avLst/>
          </a:prstGeom>
        </p:spPr>
      </p:pic>
      <p:sp>
        <p:nvSpPr>
          <p:cNvPr id="8" name="TextBox 7"/>
          <p:cNvSpPr txBox="1"/>
          <p:nvPr/>
        </p:nvSpPr>
        <p:spPr>
          <a:xfrm>
            <a:off x="4495800" y="1978583"/>
            <a:ext cx="4506362" cy="2308324"/>
          </a:xfrm>
          <a:prstGeom prst="rect">
            <a:avLst/>
          </a:prstGeom>
          <a:noFill/>
        </p:spPr>
        <p:txBody>
          <a:bodyPr wrap="none" rtlCol="0">
            <a:spAutoFit/>
          </a:bodyPr>
          <a:lstStyle/>
          <a:p>
            <a:pPr algn="ctr"/>
            <a:r>
              <a:rPr lang="en-US" dirty="0" smtClean="0"/>
              <a:t>Characterized by their horns (up to 8ft!)</a:t>
            </a:r>
          </a:p>
          <a:p>
            <a:pPr algn="ctr"/>
            <a:r>
              <a:rPr lang="en-US" dirty="0" smtClean="0"/>
              <a:t>Not native to the United States, they were</a:t>
            </a:r>
          </a:p>
          <a:p>
            <a:pPr algn="ctr"/>
            <a:r>
              <a:rPr lang="en-US" dirty="0"/>
              <a:t>i</a:t>
            </a:r>
            <a:r>
              <a:rPr lang="en-US" dirty="0" smtClean="0"/>
              <a:t>ntroduced by Spanish settlers in the 1500s.</a:t>
            </a:r>
          </a:p>
          <a:p>
            <a:pPr algn="ctr"/>
            <a:endParaRPr lang="en-US" dirty="0"/>
          </a:p>
          <a:p>
            <a:pPr algn="ctr"/>
            <a:r>
              <a:rPr lang="en-US" dirty="0" smtClean="0"/>
              <a:t>Before railroads, it was hunted and used </a:t>
            </a:r>
          </a:p>
          <a:p>
            <a:pPr algn="ctr"/>
            <a:r>
              <a:rPr lang="en-US" dirty="0" smtClean="0"/>
              <a:t>primarily for hits hide. After railroads were</a:t>
            </a:r>
          </a:p>
          <a:p>
            <a:pPr algn="ctr"/>
            <a:r>
              <a:rPr lang="en-US" dirty="0" smtClean="0"/>
              <a:t>built, the Longhorn became noted for its dairy</a:t>
            </a:r>
          </a:p>
          <a:p>
            <a:pPr algn="ctr"/>
            <a:r>
              <a:rPr lang="en-US" dirty="0" smtClean="0"/>
              <a:t>and beef.</a:t>
            </a:r>
            <a:endParaRPr lang="en-US" dirty="0"/>
          </a:p>
        </p:txBody>
      </p:sp>
      <p:sp>
        <p:nvSpPr>
          <p:cNvPr id="9" name="TextBox 8"/>
          <p:cNvSpPr txBox="1"/>
          <p:nvPr/>
        </p:nvSpPr>
        <p:spPr>
          <a:xfrm>
            <a:off x="457200" y="371896"/>
            <a:ext cx="1800668" cy="307777"/>
          </a:xfrm>
          <a:prstGeom prst="rect">
            <a:avLst/>
          </a:prstGeom>
          <a:noFill/>
        </p:spPr>
        <p:txBody>
          <a:bodyPr wrap="none" rtlCol="0">
            <a:spAutoFit/>
          </a:bodyPr>
          <a:lstStyle/>
          <a:p>
            <a:r>
              <a:rPr lang="en-US" sz="1400" dirty="0" smtClean="0"/>
              <a:t>Sports reference… #4.</a:t>
            </a:r>
            <a:endParaRPr lang="en-US" sz="1400" dirty="0"/>
          </a:p>
        </p:txBody>
      </p:sp>
      <p:pic>
        <p:nvPicPr>
          <p:cNvPr id="10" name="Picture 9" descr="TexasLonghornsFootba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3345" y="4286907"/>
            <a:ext cx="4013455" cy="2243878"/>
          </a:xfrm>
          <a:prstGeom prst="rect">
            <a:avLst/>
          </a:prstGeom>
        </p:spPr>
      </p:pic>
    </p:spTree>
    <p:extLst>
      <p:ext uri="{BB962C8B-B14F-4D97-AF65-F5344CB8AC3E}">
        <p14:creationId xmlns:p14="http://schemas.microsoft.com/office/powerpoint/2010/main" val="275693586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The </a:t>
            </a:r>
            <a:r>
              <a:rPr lang="en-US" sz="3200" b="1" dirty="0" smtClean="0">
                <a:solidFill>
                  <a:srgbClr val="FF6600"/>
                </a:solidFill>
              </a:rPr>
              <a:t>Transcontinental Railroad</a:t>
            </a:r>
            <a:r>
              <a:rPr lang="en-US" sz="3200" b="1" dirty="0" smtClean="0"/>
              <a:t>, Beef, and YOU!</a:t>
            </a:r>
            <a:endParaRPr lang="en-US" sz="3200" b="1" dirty="0"/>
          </a:p>
        </p:txBody>
      </p:sp>
      <p:pic>
        <p:nvPicPr>
          <p:cNvPr id="6" name="Content Placeholder 5" descr="Transcontinental Railroad.jpg"/>
          <p:cNvPicPr>
            <a:picLocks noGrp="1" noChangeAspect="1"/>
          </p:cNvPicPr>
          <p:nvPr>
            <p:ph idx="1"/>
          </p:nvPr>
        </p:nvPicPr>
        <p:blipFill>
          <a:blip r:embed="rId2">
            <a:extLst>
              <a:ext uri="{28A0092B-C50C-407E-A947-70E740481C1C}">
                <a14:useLocalDpi xmlns:a14="http://schemas.microsoft.com/office/drawing/2010/main" val="0"/>
              </a:ext>
            </a:extLst>
          </a:blip>
          <a:srcRect l="-581" r="-581"/>
          <a:stretch>
            <a:fillRect/>
          </a:stretch>
        </p:blipFill>
        <p:spPr>
          <a:xfrm>
            <a:off x="457200" y="1122356"/>
            <a:ext cx="8229600" cy="3957877"/>
          </a:xfrm>
        </p:spPr>
      </p:pic>
      <p:sp>
        <p:nvSpPr>
          <p:cNvPr id="7" name="TextBox 6"/>
          <p:cNvSpPr txBox="1"/>
          <p:nvPr/>
        </p:nvSpPr>
        <p:spPr>
          <a:xfrm>
            <a:off x="1317679" y="5095026"/>
            <a:ext cx="6843640" cy="1569660"/>
          </a:xfrm>
          <a:prstGeom prst="rect">
            <a:avLst/>
          </a:prstGeom>
          <a:noFill/>
        </p:spPr>
        <p:txBody>
          <a:bodyPr wrap="none" rtlCol="0">
            <a:spAutoFit/>
          </a:bodyPr>
          <a:lstStyle/>
          <a:p>
            <a:pPr algn="ctr"/>
            <a:r>
              <a:rPr lang="en-US" sz="2400" dirty="0" smtClean="0"/>
              <a:t>As settlers took Native Lands, they began to… settle…</a:t>
            </a:r>
          </a:p>
          <a:p>
            <a:pPr algn="ctr"/>
            <a:r>
              <a:rPr lang="en-US" sz="2400" dirty="0" smtClean="0">
                <a:solidFill>
                  <a:srgbClr val="F79646"/>
                </a:solidFill>
              </a:rPr>
              <a:t>Farming</a:t>
            </a:r>
          </a:p>
          <a:p>
            <a:pPr algn="ctr"/>
            <a:r>
              <a:rPr lang="en-US" sz="2400" dirty="0" smtClean="0">
                <a:solidFill>
                  <a:srgbClr val="F79646"/>
                </a:solidFill>
              </a:rPr>
              <a:t>Ranching</a:t>
            </a:r>
          </a:p>
          <a:p>
            <a:pPr algn="ctr"/>
            <a:r>
              <a:rPr lang="en-US" sz="2400" dirty="0" smtClean="0">
                <a:solidFill>
                  <a:srgbClr val="F79646"/>
                </a:solidFill>
              </a:rPr>
              <a:t>Herding</a:t>
            </a:r>
          </a:p>
        </p:txBody>
      </p:sp>
    </p:spTree>
    <p:extLst>
      <p:ext uri="{BB962C8B-B14F-4D97-AF65-F5344CB8AC3E}">
        <p14:creationId xmlns:p14="http://schemas.microsoft.com/office/powerpoint/2010/main" val="1761027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3260"/>
            <a:ext cx="8229600" cy="1143000"/>
          </a:xfrm>
        </p:spPr>
        <p:txBody>
          <a:bodyPr/>
          <a:lstStyle/>
          <a:p>
            <a:r>
              <a:rPr lang="en-US" b="1" i="1" u="sng" dirty="0" smtClean="0"/>
              <a:t>These</a:t>
            </a:r>
            <a:r>
              <a:rPr lang="en-US" b="1" dirty="0" smtClean="0"/>
              <a:t> </a:t>
            </a:r>
            <a:r>
              <a:rPr lang="en-US" b="1" dirty="0"/>
              <a:t>A</a:t>
            </a:r>
            <a:r>
              <a:rPr lang="en-US" b="1" dirty="0" smtClean="0"/>
              <a:t>re </a:t>
            </a:r>
            <a:r>
              <a:rPr lang="en-US" b="1" dirty="0"/>
              <a:t>T</a:t>
            </a:r>
            <a:r>
              <a:rPr lang="en-US" b="1" dirty="0" smtClean="0"/>
              <a:t>he Indians</a:t>
            </a:r>
            <a:endParaRPr lang="en-US" b="1" dirty="0"/>
          </a:p>
        </p:txBody>
      </p:sp>
      <p:pic>
        <p:nvPicPr>
          <p:cNvPr id="4" name="Picture 3" descr="Indian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1950" y="1421954"/>
            <a:ext cx="2489531" cy="2174448"/>
          </a:xfrm>
          <a:prstGeom prst="rect">
            <a:avLst/>
          </a:prstGeom>
        </p:spPr>
      </p:pic>
      <p:pic>
        <p:nvPicPr>
          <p:cNvPr id="5" name="Picture 4" descr="Indian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2997" y="3693684"/>
            <a:ext cx="3682629" cy="2790614"/>
          </a:xfrm>
          <a:prstGeom prst="rect">
            <a:avLst/>
          </a:prstGeom>
        </p:spPr>
      </p:pic>
      <p:pic>
        <p:nvPicPr>
          <p:cNvPr id="6" name="Picture 5" descr="Indians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963" y="3693684"/>
            <a:ext cx="3985766" cy="2790614"/>
          </a:xfrm>
          <a:prstGeom prst="rect">
            <a:avLst/>
          </a:prstGeom>
        </p:spPr>
      </p:pic>
      <p:pic>
        <p:nvPicPr>
          <p:cNvPr id="7" name="Picture 6" descr="PedroCerran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963" y="1417638"/>
            <a:ext cx="2489532" cy="2178764"/>
          </a:xfrm>
          <a:prstGeom prst="rect">
            <a:avLst/>
          </a:prstGeom>
        </p:spPr>
      </p:pic>
      <p:pic>
        <p:nvPicPr>
          <p:cNvPr id="8" name="Picture 7" descr="RickVaugh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0082" y="1417638"/>
            <a:ext cx="2475544" cy="2178764"/>
          </a:xfrm>
          <a:prstGeom prst="rect">
            <a:avLst/>
          </a:prstGeom>
        </p:spPr>
      </p:pic>
      <p:sp>
        <p:nvSpPr>
          <p:cNvPr id="3" name="TextBox 2"/>
          <p:cNvSpPr txBox="1"/>
          <p:nvPr/>
        </p:nvSpPr>
        <p:spPr>
          <a:xfrm>
            <a:off x="2177453" y="140094"/>
            <a:ext cx="4974551" cy="646331"/>
          </a:xfrm>
          <a:prstGeom prst="rect">
            <a:avLst/>
          </a:prstGeom>
          <a:noFill/>
        </p:spPr>
        <p:txBody>
          <a:bodyPr wrap="none" rtlCol="0">
            <a:spAutoFit/>
          </a:bodyPr>
          <a:lstStyle/>
          <a:p>
            <a:pPr algn="ctr"/>
            <a:r>
              <a:rPr lang="en-US" dirty="0" smtClean="0"/>
              <a:t>First of many sports references in this chapter…. </a:t>
            </a:r>
          </a:p>
          <a:p>
            <a:pPr algn="ctr"/>
            <a:r>
              <a:rPr lang="en-US" dirty="0" smtClean="0"/>
              <a:t>Pedro </a:t>
            </a:r>
            <a:r>
              <a:rPr lang="en-US" dirty="0" err="1" smtClean="0"/>
              <a:t>Cerrano</a:t>
            </a:r>
            <a:r>
              <a:rPr lang="en-US" dirty="0" smtClean="0"/>
              <a:t> &amp; Wild Thing. Best ballplayers. Ever.</a:t>
            </a:r>
            <a:endParaRPr lang="en-US" dirty="0"/>
          </a:p>
        </p:txBody>
      </p:sp>
    </p:spTree>
    <p:extLst>
      <p:ext uri="{BB962C8B-B14F-4D97-AF65-F5344CB8AC3E}">
        <p14:creationId xmlns:p14="http://schemas.microsoft.com/office/powerpoint/2010/main" val="40935541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Cowboy</a:t>
            </a:r>
            <a:endParaRPr lang="en-US" b="1" dirty="0"/>
          </a:p>
        </p:txBody>
      </p:sp>
      <p:sp>
        <p:nvSpPr>
          <p:cNvPr id="4" name="Content Placeholder 3"/>
          <p:cNvSpPr>
            <a:spLocks noGrp="1"/>
          </p:cNvSpPr>
          <p:nvPr>
            <p:ph sz="half" idx="1"/>
          </p:nvPr>
        </p:nvSpPr>
        <p:spPr/>
        <p:txBody>
          <a:bodyPr>
            <a:normAutofit fontScale="92500" lnSpcReduction="20000"/>
          </a:bodyPr>
          <a:lstStyle/>
          <a:p>
            <a:pPr marL="0" indent="0">
              <a:buNone/>
            </a:pPr>
            <a:r>
              <a:rPr lang="en-US" dirty="0" smtClean="0"/>
              <a:t>Known as the “</a:t>
            </a:r>
            <a:r>
              <a:rPr lang="en-US" dirty="0" smtClean="0">
                <a:solidFill>
                  <a:srgbClr val="F79646"/>
                </a:solidFill>
              </a:rPr>
              <a:t>Vaquero</a:t>
            </a:r>
            <a:r>
              <a:rPr lang="en-US" dirty="0" smtClean="0"/>
              <a:t>” in Mexico, </a:t>
            </a:r>
            <a:r>
              <a:rPr lang="en-US" dirty="0" smtClean="0">
                <a:solidFill>
                  <a:srgbClr val="F79646"/>
                </a:solidFill>
              </a:rPr>
              <a:t>the Cowboy </a:t>
            </a:r>
            <a:r>
              <a:rPr lang="en-US" dirty="0" smtClean="0"/>
              <a:t>was vital to the growth of the cattle industry.</a:t>
            </a:r>
          </a:p>
          <a:p>
            <a:pPr marL="0" indent="0">
              <a:buNone/>
            </a:pPr>
            <a:endParaRPr lang="en-US" dirty="0"/>
          </a:p>
          <a:p>
            <a:pPr marL="0" indent="0">
              <a:buNone/>
            </a:pPr>
            <a:r>
              <a:rPr lang="en-US" dirty="0" smtClean="0">
                <a:solidFill>
                  <a:srgbClr val="F79646"/>
                </a:solidFill>
              </a:rPr>
              <a:t>Before the railroad:</a:t>
            </a:r>
          </a:p>
          <a:p>
            <a:pPr marL="0" indent="0">
              <a:buNone/>
            </a:pPr>
            <a:r>
              <a:rPr lang="en-US" sz="2400" dirty="0" smtClean="0"/>
              <a:t>Cattle were slaughtered for their hides</a:t>
            </a:r>
          </a:p>
          <a:p>
            <a:pPr marL="0" indent="0">
              <a:buNone/>
            </a:pPr>
            <a:endParaRPr lang="en-US" dirty="0"/>
          </a:p>
          <a:p>
            <a:pPr marL="0" indent="0">
              <a:buNone/>
            </a:pPr>
            <a:r>
              <a:rPr lang="en-US" dirty="0" smtClean="0">
                <a:solidFill>
                  <a:srgbClr val="F79646"/>
                </a:solidFill>
              </a:rPr>
              <a:t>After the railroad:</a:t>
            </a:r>
          </a:p>
          <a:p>
            <a:pPr marL="0" indent="0">
              <a:buNone/>
            </a:pPr>
            <a:r>
              <a:rPr lang="en-US" sz="2400" dirty="0" smtClean="0"/>
              <a:t>Cattle could be transported to cities where food was in demand. Air conditioned cars.</a:t>
            </a:r>
            <a:endParaRPr lang="en-US" sz="2400" dirty="0"/>
          </a:p>
        </p:txBody>
      </p:sp>
      <p:pic>
        <p:nvPicPr>
          <p:cNvPr id="6" name="Content Placeholder 5" descr="Cowboys.jpg"/>
          <p:cNvPicPr>
            <a:picLocks noGrp="1" noChangeAspect="1"/>
          </p:cNvPicPr>
          <p:nvPr>
            <p:ph sz="half" idx="2"/>
          </p:nvPr>
        </p:nvPicPr>
        <p:blipFill>
          <a:blip r:embed="rId2">
            <a:extLst>
              <a:ext uri="{28A0092B-C50C-407E-A947-70E740481C1C}">
                <a14:useLocalDpi xmlns:a14="http://schemas.microsoft.com/office/drawing/2010/main" val="0"/>
              </a:ext>
            </a:extLst>
          </a:blip>
          <a:srcRect l="18940" r="18940"/>
          <a:stretch>
            <a:fillRect/>
          </a:stretch>
        </p:blipFill>
        <p:spPr/>
      </p:pic>
    </p:spTree>
    <p:extLst>
      <p:ext uri="{BB962C8B-B14F-4D97-AF65-F5344CB8AC3E}">
        <p14:creationId xmlns:p14="http://schemas.microsoft.com/office/powerpoint/2010/main" val="300416093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6589"/>
            <a:ext cx="8229600" cy="1499351"/>
          </a:xfrm>
        </p:spPr>
        <p:txBody>
          <a:bodyPr/>
          <a:lstStyle/>
          <a:p>
            <a:r>
              <a:rPr lang="en-US" b="1" dirty="0" smtClean="0"/>
              <a:t>Air Conditioned Train Car</a:t>
            </a:r>
            <a:endParaRPr lang="en-US" b="1" dirty="0"/>
          </a:p>
        </p:txBody>
      </p:sp>
      <p:sp>
        <p:nvSpPr>
          <p:cNvPr id="5" name="Content Placeholder 4"/>
          <p:cNvSpPr>
            <a:spLocks noGrp="1"/>
          </p:cNvSpPr>
          <p:nvPr>
            <p:ph idx="1"/>
          </p:nvPr>
        </p:nvSpPr>
        <p:spPr>
          <a:xfrm>
            <a:off x="137704" y="382487"/>
            <a:ext cx="9006295" cy="6639983"/>
          </a:xfrm>
        </p:spPr>
        <p:txBody>
          <a:bodyPr>
            <a:normAutofit fontScale="77500" lnSpcReduction="20000"/>
          </a:bodyPr>
          <a:lstStyle/>
          <a:p>
            <a:pPr marL="914400" lvl="2" indent="0" algn="ctr">
              <a:buNone/>
            </a:pPr>
            <a:endParaRPr lang="en-US" sz="2800" dirty="0" smtClean="0"/>
          </a:p>
          <a:p>
            <a:pPr marL="914400" lvl="2" indent="0" algn="ctr">
              <a:buNone/>
            </a:pPr>
            <a:endParaRPr lang="en-US" sz="2900" dirty="0" smtClean="0"/>
          </a:p>
          <a:p>
            <a:pPr marL="914400" lvl="2" indent="0">
              <a:buNone/>
            </a:pPr>
            <a:r>
              <a:rPr lang="en-US" sz="3100" dirty="0" smtClean="0"/>
              <a:t>"</a:t>
            </a:r>
            <a:r>
              <a:rPr lang="en-US" sz="3100" dirty="0"/>
              <a:t>A refrigerator car... arrived in this city yesterday morning </a:t>
            </a:r>
            <a:r>
              <a:rPr lang="en-US" sz="3100" dirty="0" smtClean="0"/>
              <a:t>laden </a:t>
            </a:r>
            <a:r>
              <a:rPr lang="en-US" sz="3100" dirty="0"/>
              <a:t>with 16,000 pounds of beef placed on board at Detroit on Wednesday of last week. This car was in charge of Mr. George H. Hammond on its passage. The ice is placed in narrow chambers at each side of the car, opening only at the top from outside, and does not, therefore, come in contact with the meat or the air in the car which is kept cold and dry. </a:t>
            </a:r>
            <a:r>
              <a:rPr lang="en-US" sz="3100" dirty="0">
                <a:solidFill>
                  <a:srgbClr val="F79646"/>
                </a:solidFill>
              </a:rPr>
              <a:t>The meat was in better condition than that received directly from our home markets</a:t>
            </a:r>
            <a:r>
              <a:rPr lang="en-US" sz="3100" dirty="0"/>
              <a:t>.</a:t>
            </a:r>
            <a:r>
              <a:rPr lang="en-US" sz="3100" dirty="0" smtClean="0"/>
              <a:t>”</a:t>
            </a:r>
          </a:p>
          <a:p>
            <a:pPr marL="914400" lvl="2" indent="0" algn="ctr">
              <a:buNone/>
            </a:pPr>
            <a:endParaRPr lang="en-US" sz="2900" dirty="0" smtClean="0">
              <a:solidFill>
                <a:schemeClr val="accent3">
                  <a:lumMod val="60000"/>
                  <a:lumOff val="40000"/>
                </a:schemeClr>
              </a:solidFill>
            </a:endParaRPr>
          </a:p>
          <a:p>
            <a:pPr lvl="2" algn="r">
              <a:buFontTx/>
              <a:buChar char="-"/>
            </a:pPr>
            <a:r>
              <a:rPr lang="en-US" sz="2300" b="1" i="1" dirty="0" smtClean="0"/>
              <a:t>The </a:t>
            </a:r>
            <a:r>
              <a:rPr lang="en-US" sz="2300" b="1" i="1" dirty="0"/>
              <a:t>Boston Daily Advertiser (April 1869</a:t>
            </a:r>
            <a:r>
              <a:rPr lang="en-US" sz="2300" b="1" i="1" dirty="0" smtClean="0"/>
              <a:t>)</a:t>
            </a:r>
          </a:p>
          <a:p>
            <a:pPr lvl="2" algn="r">
              <a:buFontTx/>
              <a:buChar char="-"/>
            </a:pPr>
            <a:endParaRPr lang="en-US" sz="2900" b="1" i="1" dirty="0">
              <a:solidFill>
                <a:srgbClr val="F79646"/>
              </a:solidFill>
            </a:endParaRPr>
          </a:p>
          <a:p>
            <a:pPr marL="0" indent="0">
              <a:buNone/>
            </a:pPr>
            <a:endParaRPr lang="en-US" sz="2900" b="1" i="1" dirty="0">
              <a:solidFill>
                <a:srgbClr val="F79646"/>
              </a:solidFill>
            </a:endParaRPr>
          </a:p>
          <a:p>
            <a:pPr marL="0" indent="0">
              <a:buNone/>
            </a:pPr>
            <a:r>
              <a:rPr lang="en-US" sz="2600" u="sng" dirty="0" smtClean="0">
                <a:solidFill>
                  <a:srgbClr val="CCFFCC"/>
                </a:solidFill>
              </a:rPr>
              <a:t>Key </a:t>
            </a:r>
            <a:r>
              <a:rPr lang="en-US" sz="2600" u="sng" dirty="0">
                <a:solidFill>
                  <a:srgbClr val="CCFFCC"/>
                </a:solidFill>
              </a:rPr>
              <a:t>Points Question: </a:t>
            </a:r>
            <a:r>
              <a:rPr lang="en-US" sz="2600" dirty="0">
                <a:solidFill>
                  <a:srgbClr val="CCFFCC"/>
                </a:solidFill>
              </a:rPr>
              <a:t> </a:t>
            </a:r>
            <a:r>
              <a:rPr lang="en-US" sz="2600" dirty="0"/>
              <a:t>Give one reason </a:t>
            </a:r>
            <a:r>
              <a:rPr lang="en-US" sz="2600" dirty="0" smtClean="0">
                <a:solidFill>
                  <a:schemeClr val="accent3">
                    <a:lumMod val="60000"/>
                    <a:lumOff val="40000"/>
                  </a:schemeClr>
                </a:solidFill>
              </a:rPr>
              <a:t>economical</a:t>
            </a:r>
            <a:r>
              <a:rPr lang="en-US" sz="2600" dirty="0" smtClean="0">
                <a:solidFill>
                  <a:srgbClr val="FF6600"/>
                </a:solidFill>
              </a:rPr>
              <a:t> </a:t>
            </a:r>
            <a:r>
              <a:rPr lang="en-US" sz="2600" dirty="0">
                <a:solidFill>
                  <a:schemeClr val="accent3">
                    <a:lumMod val="60000"/>
                    <a:lumOff val="40000"/>
                  </a:schemeClr>
                </a:solidFill>
              </a:rPr>
              <a:t>circumstances</a:t>
            </a:r>
            <a:r>
              <a:rPr lang="en-US" sz="2600" dirty="0">
                <a:solidFill>
                  <a:srgbClr val="FF6600"/>
                </a:solidFill>
              </a:rPr>
              <a:t> </a:t>
            </a:r>
            <a:r>
              <a:rPr lang="en-US" sz="2600" dirty="0"/>
              <a:t>promoted</a:t>
            </a:r>
            <a:r>
              <a:rPr lang="en-US" sz="2600" dirty="0">
                <a:solidFill>
                  <a:srgbClr val="FF6600"/>
                </a:solidFill>
              </a:rPr>
              <a:t> </a:t>
            </a:r>
            <a:r>
              <a:rPr lang="en-US" sz="2600" dirty="0"/>
              <a:t>the growth of </a:t>
            </a:r>
            <a:r>
              <a:rPr lang="en-US" sz="2600" dirty="0" smtClean="0"/>
              <a:t>the </a:t>
            </a:r>
            <a:r>
              <a:rPr lang="en-US" sz="2600" dirty="0"/>
              <a:t>railroad industry in </a:t>
            </a:r>
            <a:r>
              <a:rPr lang="en-US" sz="2600" dirty="0" smtClean="0"/>
              <a:t>America</a:t>
            </a:r>
            <a:r>
              <a:rPr lang="en-US" sz="2600" dirty="0"/>
              <a:t>, according to the above excerpt. </a:t>
            </a:r>
          </a:p>
          <a:p>
            <a:pPr marL="0" indent="0">
              <a:buNone/>
            </a:pPr>
            <a:endParaRPr lang="en-US" sz="2100" dirty="0"/>
          </a:p>
          <a:p>
            <a:pPr lvl="2" algn="r">
              <a:buFontTx/>
              <a:buChar char="-"/>
            </a:pPr>
            <a:r>
              <a:rPr lang="en-US" sz="2000" b="1" i="1" dirty="0" smtClean="0">
                <a:solidFill>
                  <a:srgbClr val="F79646"/>
                </a:solidFill>
              </a:rPr>
              <a:t> </a:t>
            </a:r>
          </a:p>
          <a:p>
            <a:pPr marL="914400" lvl="2" indent="0" algn="ctr">
              <a:buNone/>
            </a:pPr>
            <a:endParaRPr lang="en-US" sz="2000" dirty="0"/>
          </a:p>
          <a:p>
            <a:pPr algn="ctr"/>
            <a:endParaRPr lang="en-US" dirty="0"/>
          </a:p>
        </p:txBody>
      </p:sp>
    </p:spTree>
    <p:extLst>
      <p:ext uri="{BB962C8B-B14F-4D97-AF65-F5344CB8AC3E}">
        <p14:creationId xmlns:p14="http://schemas.microsoft.com/office/powerpoint/2010/main" val="385625549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Cowboy</a:t>
            </a:r>
            <a:endParaRPr lang="en-US" b="1" dirty="0"/>
          </a:p>
        </p:txBody>
      </p:sp>
      <p:sp>
        <p:nvSpPr>
          <p:cNvPr id="3" name="Content Placeholder 2"/>
          <p:cNvSpPr>
            <a:spLocks noGrp="1"/>
          </p:cNvSpPr>
          <p:nvPr>
            <p:ph sz="half" idx="1"/>
          </p:nvPr>
        </p:nvSpPr>
        <p:spPr>
          <a:xfrm>
            <a:off x="457200" y="1270058"/>
            <a:ext cx="4038600" cy="5042509"/>
          </a:xfrm>
        </p:spPr>
        <p:txBody>
          <a:bodyPr>
            <a:normAutofit fontScale="92500" lnSpcReduction="10000"/>
          </a:bodyPr>
          <a:lstStyle/>
          <a:p>
            <a:pPr marL="0" indent="0">
              <a:buNone/>
            </a:pPr>
            <a:r>
              <a:rPr lang="en-US" dirty="0" smtClean="0"/>
              <a:t>Cattle Dealer, </a:t>
            </a:r>
            <a:r>
              <a:rPr lang="en-US" dirty="0" smtClean="0">
                <a:solidFill>
                  <a:srgbClr val="F79646"/>
                </a:solidFill>
              </a:rPr>
              <a:t>Joseph McCoy </a:t>
            </a:r>
            <a:r>
              <a:rPr lang="en-US" dirty="0" smtClean="0"/>
              <a:t>desired to create a shipping yard where the trail would meet the rail.</a:t>
            </a:r>
          </a:p>
          <a:p>
            <a:pPr marL="0" indent="0">
              <a:buNone/>
            </a:pPr>
            <a:endParaRPr lang="en-US" dirty="0"/>
          </a:p>
          <a:p>
            <a:pPr marL="0" indent="0">
              <a:buNone/>
            </a:pPr>
            <a:r>
              <a:rPr lang="en-US" dirty="0" smtClean="0">
                <a:solidFill>
                  <a:srgbClr val="F79646"/>
                </a:solidFill>
              </a:rPr>
              <a:t>Abilene, Kansas</a:t>
            </a:r>
            <a:r>
              <a:rPr lang="en-US" dirty="0" smtClean="0"/>
              <a:t>, would become that city.</a:t>
            </a:r>
          </a:p>
          <a:p>
            <a:pPr marL="0" indent="0">
              <a:buNone/>
            </a:pPr>
            <a:endParaRPr lang="en-US" dirty="0"/>
          </a:p>
          <a:p>
            <a:pPr marL="0" indent="0">
              <a:buNone/>
            </a:pPr>
            <a:r>
              <a:rPr lang="en-US" dirty="0" smtClean="0"/>
              <a:t>From Abilene, cattle could be transported anywhere.</a:t>
            </a:r>
          </a:p>
          <a:p>
            <a:pPr marL="0" indent="0">
              <a:buNone/>
            </a:pPr>
            <a:r>
              <a:rPr lang="en-US" sz="2400" dirty="0" smtClean="0"/>
              <a:t>Thus, the </a:t>
            </a:r>
            <a:r>
              <a:rPr lang="en-US" sz="2400" dirty="0" smtClean="0">
                <a:solidFill>
                  <a:srgbClr val="F79646"/>
                </a:solidFill>
              </a:rPr>
              <a:t>Chisholm Trail </a:t>
            </a:r>
            <a:r>
              <a:rPr lang="en-US" sz="2400" dirty="0" smtClean="0"/>
              <a:t>was born &amp; ran from San Antonio to Abilene.</a:t>
            </a:r>
          </a:p>
        </p:txBody>
      </p:sp>
      <p:pic>
        <p:nvPicPr>
          <p:cNvPr id="5" name="Content Placeholder 4" descr="CowboysSad.jpg"/>
          <p:cNvPicPr>
            <a:picLocks noGrp="1" noChangeAspect="1"/>
          </p:cNvPicPr>
          <p:nvPr>
            <p:ph sz="half" idx="2"/>
          </p:nvPr>
        </p:nvPicPr>
        <p:blipFill>
          <a:blip r:embed="rId2">
            <a:extLst>
              <a:ext uri="{28A0092B-C50C-407E-A947-70E740481C1C}">
                <a14:useLocalDpi xmlns:a14="http://schemas.microsoft.com/office/drawing/2010/main" val="0"/>
              </a:ext>
            </a:extLst>
          </a:blip>
          <a:srcRect t="5192" b="5192"/>
          <a:stretch>
            <a:fillRect/>
          </a:stretch>
        </p:blipFill>
        <p:spPr/>
      </p:pic>
      <p:sp>
        <p:nvSpPr>
          <p:cNvPr id="6" name="TextBox 5"/>
          <p:cNvSpPr txBox="1"/>
          <p:nvPr/>
        </p:nvSpPr>
        <p:spPr>
          <a:xfrm>
            <a:off x="5670600" y="6144432"/>
            <a:ext cx="2095746" cy="400110"/>
          </a:xfrm>
          <a:prstGeom prst="rect">
            <a:avLst/>
          </a:prstGeom>
          <a:noFill/>
        </p:spPr>
        <p:txBody>
          <a:bodyPr wrap="none" rtlCol="0">
            <a:spAutoFit/>
          </a:bodyPr>
          <a:lstStyle/>
          <a:p>
            <a:r>
              <a:rPr lang="en-US" sz="2000" dirty="0" err="1" smtClean="0"/>
              <a:t>Lol</a:t>
            </a:r>
            <a:r>
              <a:rPr lang="en-US" sz="2000" dirty="0" smtClean="0"/>
              <a:t>. #5. </a:t>
            </a:r>
            <a:r>
              <a:rPr lang="en-US" sz="2000" b="1" u="sng" dirty="0" smtClean="0">
                <a:solidFill>
                  <a:schemeClr val="bg2">
                    <a:lumMod val="60000"/>
                    <a:lumOff val="40000"/>
                  </a:schemeClr>
                </a:solidFill>
              </a:rPr>
              <a:t>Go Giants</a:t>
            </a:r>
            <a:r>
              <a:rPr lang="en-US" sz="2000" dirty="0" smtClean="0"/>
              <a:t>.</a:t>
            </a:r>
            <a:endParaRPr lang="en-US" sz="2000" dirty="0"/>
          </a:p>
        </p:txBody>
      </p:sp>
    </p:spTree>
    <p:extLst>
      <p:ext uri="{BB962C8B-B14F-4D97-AF65-F5344CB8AC3E}">
        <p14:creationId xmlns:p14="http://schemas.microsoft.com/office/powerpoint/2010/main" val="84933299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The Cowboy</a:t>
            </a:r>
            <a:endParaRPr lang="en-US" b="1" dirty="0"/>
          </a:p>
        </p:txBody>
      </p:sp>
      <p:sp>
        <p:nvSpPr>
          <p:cNvPr id="3" name="Content Placeholder 2"/>
          <p:cNvSpPr>
            <a:spLocks noGrp="1"/>
          </p:cNvSpPr>
          <p:nvPr>
            <p:ph sz="half" idx="1"/>
          </p:nvPr>
        </p:nvSpPr>
        <p:spPr/>
        <p:txBody>
          <a:bodyPr>
            <a:normAutofit/>
          </a:bodyPr>
          <a:lstStyle/>
          <a:p>
            <a:pPr marL="0" indent="0">
              <a:buNone/>
            </a:pPr>
            <a:r>
              <a:rPr lang="en-US" sz="2400" dirty="0" smtClean="0">
                <a:solidFill>
                  <a:srgbClr val="F79646"/>
                </a:solidFill>
              </a:rPr>
              <a:t>1 in 4</a:t>
            </a:r>
            <a:r>
              <a:rPr lang="en-US" sz="2400" dirty="0" smtClean="0"/>
              <a:t> were African-American.</a:t>
            </a:r>
          </a:p>
          <a:p>
            <a:pPr marL="0" indent="0">
              <a:buNone/>
            </a:pPr>
            <a:r>
              <a:rPr lang="en-US" sz="2400" dirty="0" smtClean="0">
                <a:solidFill>
                  <a:srgbClr val="F79646"/>
                </a:solidFill>
              </a:rPr>
              <a:t>1 in 10 </a:t>
            </a:r>
            <a:r>
              <a:rPr lang="en-US" sz="2400" dirty="0" smtClean="0"/>
              <a:t>were Mexican.</a:t>
            </a:r>
          </a:p>
          <a:p>
            <a:pPr marL="0" indent="0">
              <a:buNone/>
            </a:pPr>
            <a:endParaRPr lang="en-US" sz="2400" dirty="0"/>
          </a:p>
          <a:p>
            <a:pPr marL="0" indent="0">
              <a:buNone/>
            </a:pPr>
            <a:r>
              <a:rPr lang="en-US" sz="2400" dirty="0" smtClean="0"/>
              <a:t>Often leading herds ranging from 1,000 to 4,000 or more, the Cowboy had a tough job.</a:t>
            </a:r>
          </a:p>
          <a:p>
            <a:pPr marL="0" indent="0">
              <a:buNone/>
            </a:pPr>
            <a:endParaRPr lang="en-US" sz="2400" dirty="0"/>
          </a:p>
          <a:p>
            <a:pPr marL="0" indent="0">
              <a:buNone/>
            </a:pPr>
            <a:r>
              <a:rPr lang="en-US" sz="2400" dirty="0" smtClean="0"/>
              <a:t>Come </a:t>
            </a:r>
            <a:r>
              <a:rPr lang="en-US" sz="2400" dirty="0" smtClean="0">
                <a:solidFill>
                  <a:schemeClr val="accent6"/>
                </a:solidFill>
              </a:rPr>
              <a:t>1887</a:t>
            </a:r>
            <a:r>
              <a:rPr lang="en-US" sz="2400" dirty="0" smtClean="0"/>
              <a:t>, lasting just over 20 years, the Cowboy would see its end due to barbed wire and bad weather. </a:t>
            </a:r>
          </a:p>
          <a:p>
            <a:pPr marL="0" indent="0">
              <a:buNone/>
            </a:pPr>
            <a:endParaRPr lang="en-US" sz="2400" dirty="0"/>
          </a:p>
        </p:txBody>
      </p:sp>
      <p:pic>
        <p:nvPicPr>
          <p:cNvPr id="5" name="Content Placeholder 4" descr="CowboysSad1.jp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1290"/>
          <a:stretch/>
        </p:blipFill>
        <p:spPr>
          <a:xfrm>
            <a:off x="6626178" y="274639"/>
            <a:ext cx="2060622" cy="992862"/>
          </a:xfrm>
        </p:spPr>
      </p:pic>
      <p:sp>
        <p:nvSpPr>
          <p:cNvPr id="6" name="TextBox 5"/>
          <p:cNvSpPr txBox="1"/>
          <p:nvPr/>
        </p:nvSpPr>
        <p:spPr>
          <a:xfrm>
            <a:off x="7245364" y="1267501"/>
            <a:ext cx="836024" cy="369332"/>
          </a:xfrm>
          <a:prstGeom prst="rect">
            <a:avLst/>
          </a:prstGeom>
          <a:noFill/>
        </p:spPr>
        <p:txBody>
          <a:bodyPr wrap="none" rtlCol="0">
            <a:spAutoFit/>
          </a:bodyPr>
          <a:lstStyle/>
          <a:p>
            <a:r>
              <a:rPr lang="en-US" dirty="0" err="1" smtClean="0"/>
              <a:t>Lol</a:t>
            </a:r>
            <a:r>
              <a:rPr lang="en-US" dirty="0" smtClean="0"/>
              <a:t> x 2.</a:t>
            </a:r>
            <a:endParaRPr lang="en-US" dirty="0"/>
          </a:p>
        </p:txBody>
      </p:sp>
      <p:sp>
        <p:nvSpPr>
          <p:cNvPr id="7" name="TextBox 6"/>
          <p:cNvSpPr txBox="1"/>
          <p:nvPr/>
        </p:nvSpPr>
        <p:spPr>
          <a:xfrm>
            <a:off x="4247625" y="3830572"/>
            <a:ext cx="4757106" cy="1323439"/>
          </a:xfrm>
          <a:prstGeom prst="rect">
            <a:avLst/>
          </a:prstGeom>
          <a:noFill/>
        </p:spPr>
        <p:txBody>
          <a:bodyPr wrap="none" rtlCol="0">
            <a:spAutoFit/>
          </a:bodyPr>
          <a:lstStyle/>
          <a:p>
            <a:pPr algn="ctr"/>
            <a:r>
              <a:rPr lang="en-US" sz="2000" dirty="0" smtClean="0"/>
              <a:t>City dwellers glorified the Cowboy for</a:t>
            </a:r>
          </a:p>
          <a:p>
            <a:pPr algn="ctr"/>
            <a:r>
              <a:rPr lang="en-US" sz="2000" dirty="0" smtClean="0"/>
              <a:t>their life of “adventure”. Sleeping outdoors,</a:t>
            </a:r>
          </a:p>
          <a:p>
            <a:pPr algn="ctr"/>
            <a:r>
              <a:rPr lang="en-US" sz="2000" dirty="0" smtClean="0"/>
              <a:t>riding horses, confronting Natives (not as</a:t>
            </a:r>
          </a:p>
          <a:p>
            <a:pPr algn="ctr"/>
            <a:r>
              <a:rPr lang="en-US" sz="2000" dirty="0" smtClean="0"/>
              <a:t>frequent as one may believe.).</a:t>
            </a:r>
            <a:endParaRPr lang="en-US" sz="2000" dirty="0"/>
          </a:p>
        </p:txBody>
      </p:sp>
      <p:sp>
        <p:nvSpPr>
          <p:cNvPr id="9" name="TextBox 8"/>
          <p:cNvSpPr txBox="1"/>
          <p:nvPr/>
        </p:nvSpPr>
        <p:spPr>
          <a:xfrm>
            <a:off x="4581500" y="2125146"/>
            <a:ext cx="4089356" cy="1323439"/>
          </a:xfrm>
          <a:prstGeom prst="rect">
            <a:avLst/>
          </a:prstGeom>
          <a:noFill/>
        </p:spPr>
        <p:txBody>
          <a:bodyPr wrap="none" rtlCol="0">
            <a:spAutoFit/>
          </a:bodyPr>
          <a:lstStyle/>
          <a:p>
            <a:pPr algn="ctr"/>
            <a:r>
              <a:rPr lang="en-US" sz="2000" dirty="0" smtClean="0"/>
              <a:t>Spring – </a:t>
            </a:r>
            <a:r>
              <a:rPr lang="en-US" sz="2000" dirty="0" smtClean="0">
                <a:solidFill>
                  <a:srgbClr val="F79646"/>
                </a:solidFill>
              </a:rPr>
              <a:t>Round up</a:t>
            </a:r>
            <a:r>
              <a:rPr lang="en-US" sz="2000" dirty="0" smtClean="0"/>
              <a:t>.</a:t>
            </a:r>
          </a:p>
          <a:p>
            <a:pPr algn="ctr"/>
            <a:r>
              <a:rPr lang="en-US" sz="2000" dirty="0" smtClean="0"/>
              <a:t>Starve them, brand them, herd them.</a:t>
            </a:r>
            <a:endParaRPr lang="en-US" sz="2000" dirty="0"/>
          </a:p>
          <a:p>
            <a:pPr algn="ctr"/>
            <a:r>
              <a:rPr lang="en-US" sz="2000" dirty="0" smtClean="0">
                <a:solidFill>
                  <a:srgbClr val="F79646"/>
                </a:solidFill>
              </a:rPr>
              <a:t>The Long Drive.</a:t>
            </a:r>
          </a:p>
          <a:p>
            <a:pPr algn="ctr"/>
            <a:r>
              <a:rPr lang="en-US" sz="2000" dirty="0" smtClean="0"/>
              <a:t>Could last 3 months or more.</a:t>
            </a:r>
            <a:endParaRPr lang="en-US" sz="2000" dirty="0"/>
          </a:p>
        </p:txBody>
      </p:sp>
    </p:spTree>
    <p:extLst>
      <p:ext uri="{BB962C8B-B14F-4D97-AF65-F5344CB8AC3E}">
        <p14:creationId xmlns:p14="http://schemas.microsoft.com/office/powerpoint/2010/main" val="126090488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Cities and Towns Prosper</a:t>
            </a:r>
            <a:endParaRPr lang="en-US" b="1" dirty="0"/>
          </a:p>
        </p:txBody>
      </p:sp>
      <p:sp>
        <p:nvSpPr>
          <p:cNvPr id="3" name="Content Placeholder 2"/>
          <p:cNvSpPr>
            <a:spLocks noGrp="1"/>
          </p:cNvSpPr>
          <p:nvPr>
            <p:ph idx="1"/>
          </p:nvPr>
        </p:nvSpPr>
        <p:spPr>
          <a:xfrm>
            <a:off x="457200" y="1600200"/>
            <a:ext cx="8229600" cy="4871488"/>
          </a:xfrm>
        </p:spPr>
        <p:txBody>
          <a:bodyPr>
            <a:normAutofit fontScale="85000" lnSpcReduction="20000"/>
          </a:bodyPr>
          <a:lstStyle/>
          <a:p>
            <a:r>
              <a:rPr lang="en-US" dirty="0" smtClean="0"/>
              <a:t>Tacoma, Reno, Fresno, Cheyenne, Billings, Albuquerque all grew from </a:t>
            </a:r>
            <a:r>
              <a:rPr lang="en-US" dirty="0" smtClean="0">
                <a:solidFill>
                  <a:srgbClr val="F79646"/>
                </a:solidFill>
              </a:rPr>
              <a:t>the Railroad</a:t>
            </a:r>
            <a:r>
              <a:rPr lang="en-US" dirty="0" smtClean="0"/>
              <a:t>.</a:t>
            </a:r>
          </a:p>
          <a:p>
            <a:r>
              <a:rPr lang="en-US" dirty="0" smtClean="0"/>
              <a:t> Chicago, St. Louis, Omaha, Sioux City all became </a:t>
            </a:r>
            <a:r>
              <a:rPr lang="en-US" dirty="0" smtClean="0">
                <a:solidFill>
                  <a:srgbClr val="F79646"/>
                </a:solidFill>
              </a:rPr>
              <a:t>major meat-packing centers</a:t>
            </a:r>
            <a:r>
              <a:rPr lang="en-US" dirty="0" smtClean="0"/>
              <a:t>.</a:t>
            </a:r>
          </a:p>
          <a:p>
            <a:pPr marL="0" indent="0">
              <a:buNone/>
            </a:pPr>
            <a:endParaRPr lang="en-US" dirty="0" smtClean="0"/>
          </a:p>
          <a:p>
            <a:pPr marL="0" indent="0">
              <a:buNone/>
            </a:pPr>
            <a:endParaRPr lang="en-US" dirty="0"/>
          </a:p>
          <a:p>
            <a:pPr marL="0" indent="0">
              <a:buNone/>
            </a:pPr>
            <a:endParaRPr lang="en-US" dirty="0"/>
          </a:p>
          <a:p>
            <a:pPr marL="0" indent="0">
              <a:buNone/>
            </a:pPr>
            <a:r>
              <a:rPr lang="en-US" sz="2600" u="sng" dirty="0" smtClean="0">
                <a:solidFill>
                  <a:srgbClr val="CCFFCC"/>
                </a:solidFill>
              </a:rPr>
              <a:t>Key Points Question(s)</a:t>
            </a:r>
            <a:r>
              <a:rPr lang="en-US" sz="2600" dirty="0" smtClean="0">
                <a:solidFill>
                  <a:srgbClr val="CCFFCC"/>
                </a:solidFill>
              </a:rPr>
              <a:t>: </a:t>
            </a:r>
            <a:r>
              <a:rPr lang="en-US" sz="2600" dirty="0" smtClean="0"/>
              <a:t>Give </a:t>
            </a:r>
            <a:r>
              <a:rPr lang="en-US" sz="2600" dirty="0"/>
              <a:t>one reason how  </a:t>
            </a:r>
            <a:r>
              <a:rPr lang="en-US" sz="2600" dirty="0">
                <a:solidFill>
                  <a:srgbClr val="FF6600"/>
                </a:solidFill>
              </a:rPr>
              <a:t>historical circumstances </a:t>
            </a:r>
            <a:r>
              <a:rPr lang="en-US" sz="2600" dirty="0"/>
              <a:t>affected the </a:t>
            </a:r>
            <a:r>
              <a:rPr lang="en-US" sz="2600" dirty="0" smtClean="0"/>
              <a:t>development of the transcontinental railroad, </a:t>
            </a:r>
            <a:r>
              <a:rPr lang="en-US" sz="2600" dirty="0"/>
              <a:t>according to the above excerpt. </a:t>
            </a:r>
            <a:endParaRPr lang="en-US" sz="2600" dirty="0" smtClean="0"/>
          </a:p>
          <a:p>
            <a:pPr marL="0" indent="0">
              <a:buNone/>
            </a:pPr>
            <a:endParaRPr lang="en-US" sz="2600" dirty="0" smtClean="0"/>
          </a:p>
          <a:p>
            <a:pPr marL="0" indent="0">
              <a:buNone/>
            </a:pPr>
            <a:r>
              <a:rPr lang="en-US" sz="2600" dirty="0" smtClean="0"/>
              <a:t>Further, what </a:t>
            </a:r>
            <a:r>
              <a:rPr lang="en-US" sz="2600" dirty="0" smtClean="0">
                <a:solidFill>
                  <a:srgbClr val="CCFFCC"/>
                </a:solidFill>
              </a:rPr>
              <a:t>geographical circumstances </a:t>
            </a:r>
            <a:r>
              <a:rPr lang="en-US" sz="2600" dirty="0" smtClean="0"/>
              <a:t>helped to promote western population growth?</a:t>
            </a:r>
            <a:endParaRPr lang="en-US" sz="2600" dirty="0"/>
          </a:p>
          <a:p>
            <a:pPr marL="0" indent="0">
              <a:buNone/>
            </a:pPr>
            <a:endParaRPr lang="en-US" i="1" dirty="0"/>
          </a:p>
          <a:p>
            <a:endParaRPr lang="en-US" dirty="0"/>
          </a:p>
        </p:txBody>
      </p:sp>
    </p:spTree>
    <p:extLst>
      <p:ext uri="{BB962C8B-B14F-4D97-AF65-F5344CB8AC3E}">
        <p14:creationId xmlns:p14="http://schemas.microsoft.com/office/powerpoint/2010/main" val="132522327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Settlers &amp; Farmers</a:t>
            </a:r>
            <a:endParaRPr lang="en-US" b="1" dirty="0"/>
          </a:p>
        </p:txBody>
      </p:sp>
      <p:sp>
        <p:nvSpPr>
          <p:cNvPr id="3" name="Content Placeholder 2"/>
          <p:cNvSpPr>
            <a:spLocks noGrp="1"/>
          </p:cNvSpPr>
          <p:nvPr>
            <p:ph idx="1"/>
          </p:nvPr>
        </p:nvSpPr>
        <p:spPr/>
        <p:txBody>
          <a:bodyPr>
            <a:normAutofit lnSpcReduction="10000"/>
          </a:bodyPr>
          <a:lstStyle/>
          <a:p>
            <a:pPr marL="0" lvl="0" indent="0" algn="ctr">
              <a:buNone/>
            </a:pPr>
            <a:r>
              <a:rPr lang="en-US" dirty="0" smtClean="0"/>
              <a:t>By </a:t>
            </a:r>
            <a:r>
              <a:rPr lang="en-US" b="1" u="sng" dirty="0"/>
              <a:t>1865</a:t>
            </a:r>
            <a:r>
              <a:rPr lang="en-US" dirty="0"/>
              <a:t>, there were </a:t>
            </a:r>
            <a:r>
              <a:rPr lang="en-US" dirty="0">
                <a:solidFill>
                  <a:srgbClr val="F79646"/>
                </a:solidFill>
              </a:rPr>
              <a:t>20,000</a:t>
            </a:r>
            <a:r>
              <a:rPr lang="en-US" dirty="0"/>
              <a:t> pioneers who had migrated westward. </a:t>
            </a:r>
            <a:endParaRPr lang="en-US" dirty="0" smtClean="0"/>
          </a:p>
          <a:p>
            <a:pPr marL="0" lvl="0" indent="0" algn="ctr">
              <a:buNone/>
            </a:pPr>
            <a:endParaRPr lang="en-US" dirty="0"/>
          </a:p>
          <a:p>
            <a:pPr marL="0" lvl="0" indent="0" algn="ctr">
              <a:buNone/>
            </a:pPr>
            <a:r>
              <a:rPr lang="en-US" dirty="0" smtClean="0"/>
              <a:t>By </a:t>
            </a:r>
            <a:r>
              <a:rPr lang="en-US" b="1" u="sng" dirty="0"/>
              <a:t>1905</a:t>
            </a:r>
            <a:r>
              <a:rPr lang="en-US" dirty="0"/>
              <a:t>, </a:t>
            </a:r>
            <a:r>
              <a:rPr lang="en-US" dirty="0">
                <a:solidFill>
                  <a:srgbClr val="F79646"/>
                </a:solidFill>
              </a:rPr>
              <a:t>500,000</a:t>
            </a:r>
            <a:r>
              <a:rPr lang="en-US" dirty="0"/>
              <a:t> more would become Homesteaders. </a:t>
            </a:r>
            <a:endParaRPr lang="en-US" dirty="0" smtClean="0"/>
          </a:p>
          <a:p>
            <a:pPr marL="0" lvl="0" indent="0" algn="ctr">
              <a:buNone/>
            </a:pPr>
            <a:endParaRPr lang="en-US" dirty="0"/>
          </a:p>
          <a:p>
            <a:pPr marL="0" lvl="0" indent="0" algn="ctr">
              <a:buNone/>
            </a:pPr>
            <a:r>
              <a:rPr lang="en-US" dirty="0" smtClean="0"/>
              <a:t>However</a:t>
            </a:r>
            <a:r>
              <a:rPr lang="en-US" dirty="0"/>
              <a:t>, over </a:t>
            </a:r>
            <a:r>
              <a:rPr lang="en-US" dirty="0">
                <a:solidFill>
                  <a:srgbClr val="F79646"/>
                </a:solidFill>
              </a:rPr>
              <a:t>two million </a:t>
            </a:r>
            <a:r>
              <a:rPr lang="en-US" dirty="0"/>
              <a:t>families would buy land from railroad companies, the government, or through other means</a:t>
            </a:r>
            <a:r>
              <a:rPr lang="en-US" dirty="0" smtClean="0"/>
              <a:t>.</a:t>
            </a:r>
            <a:endParaRPr lang="en-US" dirty="0"/>
          </a:p>
          <a:p>
            <a:pPr marL="0" indent="0" algn="ctr">
              <a:buNone/>
            </a:pPr>
            <a:endParaRPr lang="en-US" dirty="0"/>
          </a:p>
        </p:txBody>
      </p:sp>
    </p:spTree>
    <p:extLst>
      <p:ext uri="{BB962C8B-B14F-4D97-AF65-F5344CB8AC3E}">
        <p14:creationId xmlns:p14="http://schemas.microsoft.com/office/powerpoint/2010/main" val="265601506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Settlers &amp; Farmers</a:t>
            </a:r>
            <a:endParaRPr lang="en-US" b="1" dirty="0"/>
          </a:p>
        </p:txBody>
      </p:sp>
      <p:pic>
        <p:nvPicPr>
          <p:cNvPr id="5" name="Content Placeholder 4" descr="Five Railroads.png"/>
          <p:cNvPicPr>
            <a:picLocks noGrp="1" noChangeAspect="1"/>
          </p:cNvPicPr>
          <p:nvPr>
            <p:ph idx="1"/>
          </p:nvPr>
        </p:nvPicPr>
        <p:blipFill>
          <a:blip r:embed="rId2">
            <a:extLst>
              <a:ext uri="{28A0092B-C50C-407E-A947-70E740481C1C}">
                <a14:useLocalDpi xmlns:a14="http://schemas.microsoft.com/office/drawing/2010/main" val="0"/>
              </a:ext>
            </a:extLst>
          </a:blip>
          <a:srcRect l="-8536" r="-8536"/>
          <a:stretch>
            <a:fillRect/>
          </a:stretch>
        </p:blipFill>
        <p:spPr>
          <a:xfrm>
            <a:off x="457200" y="1320358"/>
            <a:ext cx="8229600" cy="4805805"/>
          </a:xfrm>
        </p:spPr>
      </p:pic>
      <p:sp>
        <p:nvSpPr>
          <p:cNvPr id="4" name="TextBox 3"/>
          <p:cNvSpPr txBox="1"/>
          <p:nvPr/>
        </p:nvSpPr>
        <p:spPr>
          <a:xfrm>
            <a:off x="2590119" y="6219881"/>
            <a:ext cx="4288729" cy="400110"/>
          </a:xfrm>
          <a:prstGeom prst="rect">
            <a:avLst/>
          </a:prstGeom>
          <a:noFill/>
        </p:spPr>
        <p:txBody>
          <a:bodyPr wrap="none" rtlCol="0">
            <a:spAutoFit/>
          </a:bodyPr>
          <a:lstStyle/>
          <a:p>
            <a:r>
              <a:rPr lang="en-US" sz="2000" b="1" dirty="0" smtClean="0">
                <a:solidFill>
                  <a:srgbClr val="F79646"/>
                </a:solidFill>
              </a:rPr>
              <a:t>1884</a:t>
            </a:r>
            <a:r>
              <a:rPr lang="en-US" sz="2000" b="1" dirty="0" smtClean="0"/>
              <a:t> – Five Transcontinental Railroads</a:t>
            </a:r>
            <a:endParaRPr lang="en-US" sz="2000" b="1" dirty="0"/>
          </a:p>
        </p:txBody>
      </p:sp>
    </p:spTree>
    <p:extLst>
      <p:ext uri="{BB962C8B-B14F-4D97-AF65-F5344CB8AC3E}">
        <p14:creationId xmlns:p14="http://schemas.microsoft.com/office/powerpoint/2010/main" val="5381004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Settlers &amp; Farmers</a:t>
            </a:r>
            <a:endParaRPr lang="en-US" b="1" dirty="0"/>
          </a:p>
        </p:txBody>
      </p:sp>
      <p:sp>
        <p:nvSpPr>
          <p:cNvPr id="3" name="Content Placeholder 2"/>
          <p:cNvSpPr>
            <a:spLocks noGrp="1"/>
          </p:cNvSpPr>
          <p:nvPr>
            <p:ph idx="1"/>
          </p:nvPr>
        </p:nvSpPr>
        <p:spPr>
          <a:xfrm>
            <a:off x="457200" y="1219760"/>
            <a:ext cx="8229600" cy="5394604"/>
          </a:xfrm>
        </p:spPr>
        <p:txBody>
          <a:bodyPr>
            <a:normAutofit/>
          </a:bodyPr>
          <a:lstStyle/>
          <a:p>
            <a:pPr marL="342900" lvl="1" indent="-342900">
              <a:buFont typeface="Arial"/>
              <a:buChar char="•"/>
            </a:pPr>
            <a:r>
              <a:rPr lang="en-US" dirty="0"/>
              <a:t>Farmers in the Great Plains experienced a variation of different </a:t>
            </a:r>
            <a:r>
              <a:rPr lang="en-US" dirty="0" smtClean="0"/>
              <a:t>hardships:</a:t>
            </a:r>
          </a:p>
          <a:p>
            <a:pPr marL="742950" lvl="2" indent="-342900"/>
            <a:r>
              <a:rPr lang="en-US" dirty="0"/>
              <a:t>F</a:t>
            </a:r>
            <a:r>
              <a:rPr lang="en-US" dirty="0" smtClean="0"/>
              <a:t>loods</a:t>
            </a:r>
            <a:r>
              <a:rPr lang="en-US" dirty="0"/>
              <a:t>, fires, droughts, blizzards, locusts, and the threat of Native Americans. </a:t>
            </a:r>
            <a:r>
              <a:rPr lang="en-US" dirty="0">
                <a:solidFill>
                  <a:srgbClr val="F79646"/>
                </a:solidFill>
              </a:rPr>
              <a:t>The weather was the biggest threat</a:t>
            </a:r>
            <a:r>
              <a:rPr lang="en-US" dirty="0"/>
              <a:t>. </a:t>
            </a:r>
            <a:endParaRPr lang="en-US" dirty="0" smtClean="0"/>
          </a:p>
          <a:p>
            <a:pPr marL="742950" lvl="2" indent="-342900"/>
            <a:endParaRPr lang="en-US" dirty="0"/>
          </a:p>
          <a:p>
            <a:pPr marL="742950" lvl="2" indent="-342900"/>
            <a:endParaRPr lang="en-US" dirty="0" smtClean="0"/>
          </a:p>
          <a:p>
            <a:pPr marL="742950" lvl="2" indent="-342900"/>
            <a:endParaRPr lang="en-US" dirty="0" smtClean="0"/>
          </a:p>
          <a:p>
            <a:pPr marL="342900" lvl="1" indent="-342900"/>
            <a:r>
              <a:rPr lang="en-US" dirty="0" smtClean="0"/>
              <a:t>Farmers </a:t>
            </a:r>
            <a:r>
              <a:rPr lang="en-US" dirty="0"/>
              <a:t>lived in </a:t>
            </a:r>
            <a:r>
              <a:rPr lang="en-US" dirty="0" smtClean="0"/>
              <a:t>“</a:t>
            </a:r>
            <a:r>
              <a:rPr lang="en-US" dirty="0" err="1" smtClean="0">
                <a:solidFill>
                  <a:srgbClr val="F79646"/>
                </a:solidFill>
              </a:rPr>
              <a:t>soddies</a:t>
            </a:r>
            <a:r>
              <a:rPr lang="en-US" dirty="0" smtClean="0"/>
              <a:t>”.</a:t>
            </a:r>
          </a:p>
          <a:p>
            <a:pPr marL="342900" lvl="1" indent="-342900"/>
            <a:r>
              <a:rPr lang="en-US" dirty="0" smtClean="0"/>
              <a:t>Women </a:t>
            </a:r>
            <a:r>
              <a:rPr lang="en-US" dirty="0"/>
              <a:t>had better opportunity in the Great </a:t>
            </a:r>
            <a:r>
              <a:rPr lang="en-US" dirty="0" smtClean="0"/>
              <a:t>Plains:</a:t>
            </a:r>
          </a:p>
          <a:p>
            <a:pPr marL="742950" lvl="2" indent="-342900"/>
            <a:r>
              <a:rPr lang="en-US" dirty="0" smtClean="0"/>
              <a:t>Ratio </a:t>
            </a:r>
            <a:r>
              <a:rPr lang="en-US" dirty="0"/>
              <a:t>of men to women was about 100 to 1. </a:t>
            </a:r>
            <a:endParaRPr lang="en-US" dirty="0" smtClean="0"/>
          </a:p>
          <a:p>
            <a:pPr marL="742950" lvl="2" indent="-342900"/>
            <a:r>
              <a:rPr lang="en-US" dirty="0" smtClean="0"/>
              <a:t>Women </a:t>
            </a:r>
            <a:r>
              <a:rPr lang="en-US" dirty="0"/>
              <a:t>worked side by side with men and often owned land or businesses. </a:t>
            </a:r>
          </a:p>
        </p:txBody>
      </p:sp>
      <p:sp>
        <p:nvSpPr>
          <p:cNvPr id="5" name="TextBox 4"/>
          <p:cNvSpPr txBox="1"/>
          <p:nvPr/>
        </p:nvSpPr>
        <p:spPr>
          <a:xfrm>
            <a:off x="578377" y="3376841"/>
            <a:ext cx="4783957" cy="646331"/>
          </a:xfrm>
          <a:prstGeom prst="rect">
            <a:avLst/>
          </a:prstGeom>
          <a:noFill/>
        </p:spPr>
        <p:txBody>
          <a:bodyPr wrap="none" rtlCol="0">
            <a:spAutoFit/>
          </a:bodyPr>
          <a:lstStyle/>
          <a:p>
            <a:pPr algn="r"/>
            <a:r>
              <a:rPr lang="en-US" i="1" dirty="0" smtClean="0"/>
              <a:t>Thunder &amp; lightning posed a large threat to both </a:t>
            </a:r>
          </a:p>
          <a:p>
            <a:pPr algn="r"/>
            <a:r>
              <a:rPr lang="en-US" i="1" dirty="0" smtClean="0"/>
              <a:t>cowboys &amp; settlers -&gt;</a:t>
            </a:r>
            <a:endParaRPr lang="en-US" i="1" dirty="0"/>
          </a:p>
        </p:txBody>
      </p:sp>
      <p:sp>
        <p:nvSpPr>
          <p:cNvPr id="6" name="TextBox 5"/>
          <p:cNvSpPr txBox="1"/>
          <p:nvPr/>
        </p:nvSpPr>
        <p:spPr>
          <a:xfrm>
            <a:off x="8321721" y="3005385"/>
            <a:ext cx="365079" cy="307777"/>
          </a:xfrm>
          <a:prstGeom prst="rect">
            <a:avLst/>
          </a:prstGeom>
          <a:noFill/>
        </p:spPr>
        <p:txBody>
          <a:bodyPr wrap="none" rtlCol="0">
            <a:spAutoFit/>
          </a:bodyPr>
          <a:lstStyle/>
          <a:p>
            <a:r>
              <a:rPr lang="en-US" sz="1400" dirty="0" smtClean="0"/>
              <a:t>#7</a:t>
            </a:r>
            <a:endParaRPr lang="en-US" sz="1400" dirty="0"/>
          </a:p>
        </p:txBody>
      </p:sp>
    </p:spTree>
    <p:extLst>
      <p:ext uri="{BB962C8B-B14F-4D97-AF65-F5344CB8AC3E}">
        <p14:creationId xmlns:p14="http://schemas.microsoft.com/office/powerpoint/2010/main" val="243583380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Settlers &amp; Farmers</a:t>
            </a:r>
            <a:endParaRPr lang="en-US" b="1" dirty="0"/>
          </a:p>
        </p:txBody>
      </p:sp>
      <p:sp>
        <p:nvSpPr>
          <p:cNvPr id="3" name="Content Placeholder 2"/>
          <p:cNvSpPr>
            <a:spLocks noGrp="1"/>
          </p:cNvSpPr>
          <p:nvPr>
            <p:ph idx="1"/>
          </p:nvPr>
        </p:nvSpPr>
        <p:spPr/>
        <p:txBody>
          <a:bodyPr>
            <a:normAutofit/>
          </a:bodyPr>
          <a:lstStyle/>
          <a:p>
            <a:pPr marL="0" lvl="1" indent="0">
              <a:buNone/>
            </a:pPr>
            <a:r>
              <a:rPr lang="en-US" dirty="0"/>
              <a:t>Inventions by </a:t>
            </a:r>
            <a:r>
              <a:rPr lang="en-US" dirty="0">
                <a:solidFill>
                  <a:srgbClr val="F79646"/>
                </a:solidFill>
              </a:rPr>
              <a:t>John Deere </a:t>
            </a:r>
            <a:r>
              <a:rPr lang="en-US" dirty="0"/>
              <a:t>(Steel Plow in 1837) and </a:t>
            </a:r>
            <a:r>
              <a:rPr lang="en-US" dirty="0">
                <a:solidFill>
                  <a:srgbClr val="F79646"/>
                </a:solidFill>
              </a:rPr>
              <a:t>Cyrus McCormick </a:t>
            </a:r>
            <a:r>
              <a:rPr lang="en-US" dirty="0"/>
              <a:t>(Reaping Machine in 1847), </a:t>
            </a:r>
            <a:r>
              <a:rPr lang="en-US" dirty="0" smtClean="0"/>
              <a:t>seed </a:t>
            </a:r>
            <a:r>
              <a:rPr lang="en-US" dirty="0"/>
              <a:t>drills and barbed wire</a:t>
            </a:r>
            <a:r>
              <a:rPr lang="en-US" dirty="0" smtClean="0"/>
              <a:t>, made work easier.</a:t>
            </a:r>
            <a:endParaRPr lang="en-US" dirty="0"/>
          </a:p>
          <a:p>
            <a:pPr marL="0" indent="0">
              <a:buNone/>
            </a:pPr>
            <a:r>
              <a:rPr lang="en-US" sz="2800" dirty="0" smtClean="0"/>
              <a:t>However, it would cast many farmers into debt.</a:t>
            </a:r>
            <a:endParaRPr lang="en-US" sz="2800" dirty="0"/>
          </a:p>
        </p:txBody>
      </p:sp>
      <p:pic>
        <p:nvPicPr>
          <p:cNvPr id="4" name="Picture 3" descr="Soddy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602853"/>
            <a:ext cx="4000500" cy="2997200"/>
          </a:xfrm>
          <a:prstGeom prst="rect">
            <a:avLst/>
          </a:prstGeom>
        </p:spPr>
      </p:pic>
      <p:pic>
        <p:nvPicPr>
          <p:cNvPr id="5" name="Picture 4" descr="Soddy 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8700" y="3602853"/>
            <a:ext cx="4000500" cy="2997200"/>
          </a:xfrm>
          <a:prstGeom prst="rect">
            <a:avLst/>
          </a:prstGeom>
        </p:spPr>
      </p:pic>
    </p:spTree>
    <p:extLst>
      <p:ext uri="{BB962C8B-B14F-4D97-AF65-F5344CB8AC3E}">
        <p14:creationId xmlns:p14="http://schemas.microsoft.com/office/powerpoint/2010/main" val="393307323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Morrill Land Grant Act of 1862</a:t>
            </a:r>
            <a:endParaRPr lang="en-US" b="1" dirty="0"/>
          </a:p>
        </p:txBody>
      </p:sp>
      <p:sp>
        <p:nvSpPr>
          <p:cNvPr id="5" name="TextBox 4"/>
          <p:cNvSpPr txBox="1"/>
          <p:nvPr/>
        </p:nvSpPr>
        <p:spPr>
          <a:xfrm>
            <a:off x="829844" y="1298404"/>
            <a:ext cx="416625" cy="369332"/>
          </a:xfrm>
          <a:prstGeom prst="rect">
            <a:avLst/>
          </a:prstGeom>
          <a:noFill/>
        </p:spPr>
        <p:txBody>
          <a:bodyPr wrap="none" rtlCol="0">
            <a:spAutoFit/>
          </a:bodyPr>
          <a:lstStyle/>
          <a:p>
            <a:r>
              <a:rPr lang="en-US" dirty="0" smtClean="0"/>
              <a:t>#8</a:t>
            </a:r>
            <a:endParaRPr lang="en-US" dirty="0"/>
          </a:p>
        </p:txBody>
      </p:sp>
      <p:sp>
        <p:nvSpPr>
          <p:cNvPr id="7" name="TextBox 6"/>
          <p:cNvSpPr txBox="1"/>
          <p:nvPr/>
        </p:nvSpPr>
        <p:spPr>
          <a:xfrm>
            <a:off x="222623" y="4964313"/>
            <a:ext cx="8203062" cy="1631216"/>
          </a:xfrm>
          <a:prstGeom prst="rect">
            <a:avLst/>
          </a:prstGeom>
          <a:noFill/>
        </p:spPr>
        <p:txBody>
          <a:bodyPr wrap="none" rtlCol="0">
            <a:spAutoFit/>
          </a:bodyPr>
          <a:lstStyle/>
          <a:p>
            <a:pPr algn="ctr"/>
            <a:r>
              <a:rPr lang="en-US" sz="2000" dirty="0"/>
              <a:t>P</a:t>
            </a:r>
            <a:r>
              <a:rPr lang="en-US" sz="2000" dirty="0" smtClean="0"/>
              <a:t>assed </a:t>
            </a:r>
            <a:r>
              <a:rPr lang="en-US" sz="2000" dirty="0"/>
              <a:t>to help support agricultural education by granting federal lands to </a:t>
            </a:r>
            <a:endParaRPr lang="en-US" sz="2000" dirty="0" smtClean="0"/>
          </a:p>
          <a:p>
            <a:pPr algn="ctr"/>
            <a:r>
              <a:rPr lang="en-US" sz="2000" dirty="0" smtClean="0"/>
              <a:t>states </a:t>
            </a:r>
            <a:r>
              <a:rPr lang="en-US" sz="2000" dirty="0"/>
              <a:t>to </a:t>
            </a:r>
            <a:r>
              <a:rPr lang="en-US" sz="2000" dirty="0" smtClean="0"/>
              <a:t>form </a:t>
            </a:r>
            <a:r>
              <a:rPr lang="en-US" sz="2000" dirty="0"/>
              <a:t>agricultural colleges. </a:t>
            </a:r>
            <a:endParaRPr lang="en-US" sz="2000" dirty="0" smtClean="0"/>
          </a:p>
          <a:p>
            <a:pPr algn="ctr"/>
            <a:endParaRPr lang="en-US" sz="2000" dirty="0" smtClean="0"/>
          </a:p>
          <a:p>
            <a:pPr algn="ctr"/>
            <a:r>
              <a:rPr lang="en-US" sz="2000" dirty="0" smtClean="0">
                <a:solidFill>
                  <a:srgbClr val="F79646"/>
                </a:solidFill>
              </a:rPr>
              <a:t>The </a:t>
            </a:r>
            <a:r>
              <a:rPr lang="en-US" sz="2000" dirty="0">
                <a:solidFill>
                  <a:srgbClr val="F79646"/>
                </a:solidFill>
              </a:rPr>
              <a:t>Hatch Act of 1887 </a:t>
            </a:r>
            <a:r>
              <a:rPr lang="en-US" sz="2000" dirty="0"/>
              <a:t>built agricultural </a:t>
            </a:r>
            <a:r>
              <a:rPr lang="en-US" sz="2000" dirty="0" smtClean="0"/>
              <a:t>research </a:t>
            </a:r>
            <a:r>
              <a:rPr lang="en-US" sz="2000" dirty="0"/>
              <a:t>stations </a:t>
            </a:r>
            <a:r>
              <a:rPr lang="en-US" sz="2000" dirty="0" smtClean="0"/>
              <a:t>to make farming </a:t>
            </a:r>
          </a:p>
          <a:p>
            <a:pPr algn="ctr"/>
            <a:r>
              <a:rPr lang="en-US" sz="2000" dirty="0" smtClean="0"/>
              <a:t>Improvements such as threads of grain </a:t>
            </a:r>
            <a:r>
              <a:rPr lang="en-US" sz="2000" dirty="0"/>
              <a:t>that </a:t>
            </a:r>
            <a:r>
              <a:rPr lang="en-US" sz="2000" dirty="0" smtClean="0"/>
              <a:t>were </a:t>
            </a:r>
            <a:r>
              <a:rPr lang="en-US" sz="2000" dirty="0"/>
              <a:t>able to survive in droughts. </a:t>
            </a:r>
          </a:p>
        </p:txBody>
      </p:sp>
      <p:pic>
        <p:nvPicPr>
          <p:cNvPr id="6" name="Content Placeholder 5" descr="Morrill.jpg"/>
          <p:cNvPicPr>
            <a:picLocks noGrp="1" noChangeAspect="1"/>
          </p:cNvPicPr>
          <p:nvPr>
            <p:ph idx="1"/>
          </p:nvPr>
        </p:nvPicPr>
        <p:blipFill rotWithShape="1">
          <a:blip r:embed="rId2">
            <a:extLst>
              <a:ext uri="{28A0092B-C50C-407E-A947-70E740481C1C}">
                <a14:useLocalDpi xmlns:a14="http://schemas.microsoft.com/office/drawing/2010/main" val="0"/>
              </a:ext>
            </a:extLst>
          </a:blip>
          <a:srcRect l="5253" r="2207"/>
          <a:stretch/>
        </p:blipFill>
        <p:spPr>
          <a:xfrm>
            <a:off x="336612" y="1298404"/>
            <a:ext cx="8553016" cy="3543300"/>
          </a:xfrm>
        </p:spPr>
      </p:pic>
    </p:spTree>
    <p:extLst>
      <p:ext uri="{BB962C8B-B14F-4D97-AF65-F5344CB8AC3E}">
        <p14:creationId xmlns:p14="http://schemas.microsoft.com/office/powerpoint/2010/main" val="193907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dissolv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dissolve">
                                      <p:cBhvr>
                                        <p:cTn id="15" dur="500"/>
                                        <p:tgtEl>
                                          <p:spTgt spid="7">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dissolve">
                                      <p:cBhvr>
                                        <p:cTn id="1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Great Plains</a:t>
            </a:r>
            <a:endParaRPr lang="en-US" b="1" dirty="0"/>
          </a:p>
        </p:txBody>
      </p:sp>
      <p:pic>
        <p:nvPicPr>
          <p:cNvPr id="4" name="Content Placeholder 3" descr="Great Plains.jpg"/>
          <p:cNvPicPr>
            <a:picLocks noGrp="1" noChangeAspect="1"/>
          </p:cNvPicPr>
          <p:nvPr>
            <p:ph idx="1"/>
          </p:nvPr>
        </p:nvPicPr>
        <p:blipFill>
          <a:blip r:embed="rId2">
            <a:extLst>
              <a:ext uri="{28A0092B-C50C-407E-A947-70E740481C1C}">
                <a14:useLocalDpi xmlns:a14="http://schemas.microsoft.com/office/drawing/2010/main" val="0"/>
              </a:ext>
            </a:extLst>
          </a:blip>
          <a:srcRect l="-6254" r="-6254"/>
          <a:stretch>
            <a:fillRect/>
          </a:stretch>
        </p:blipFill>
        <p:spPr>
          <a:xfrm>
            <a:off x="457200" y="1235530"/>
            <a:ext cx="8229600" cy="4525963"/>
          </a:xfrm>
        </p:spPr>
      </p:pic>
      <p:sp>
        <p:nvSpPr>
          <p:cNvPr id="6" name="TextBox 5"/>
          <p:cNvSpPr txBox="1"/>
          <p:nvPr/>
        </p:nvSpPr>
        <p:spPr>
          <a:xfrm>
            <a:off x="895132" y="5801323"/>
            <a:ext cx="7328374" cy="646331"/>
          </a:xfrm>
          <a:prstGeom prst="rect">
            <a:avLst/>
          </a:prstGeom>
          <a:noFill/>
        </p:spPr>
        <p:txBody>
          <a:bodyPr wrap="square" rtlCol="0">
            <a:spAutoFit/>
          </a:bodyPr>
          <a:lstStyle/>
          <a:p>
            <a:pPr algn="ctr"/>
            <a:r>
              <a:rPr lang="en-US" dirty="0"/>
              <a:t>Colorado, Kansas, Montana, Nebraska, New Mexico, North </a:t>
            </a:r>
            <a:r>
              <a:rPr lang="en-US" dirty="0" smtClean="0"/>
              <a:t>Dakota</a:t>
            </a:r>
            <a:endParaRPr lang="en-US" dirty="0"/>
          </a:p>
          <a:p>
            <a:pPr algn="ctr"/>
            <a:r>
              <a:rPr lang="en-US" dirty="0" smtClean="0"/>
              <a:t>Oklahoma</a:t>
            </a:r>
            <a:r>
              <a:rPr lang="en-US" dirty="0"/>
              <a:t>, South Dakota, Texas, and Wyoming</a:t>
            </a:r>
          </a:p>
        </p:txBody>
      </p:sp>
    </p:spTree>
    <p:extLst>
      <p:ext uri="{BB962C8B-B14F-4D97-AF65-F5344CB8AC3E}">
        <p14:creationId xmlns:p14="http://schemas.microsoft.com/office/powerpoint/2010/main" val="419487789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9BBB59"/>
                </a:solidFill>
              </a:rPr>
              <a:t> </a:t>
            </a:r>
            <a:r>
              <a:rPr lang="en-US" b="1" u="sng" dirty="0" smtClean="0">
                <a:solidFill>
                  <a:srgbClr val="9BBB59"/>
                </a:solidFill>
              </a:rPr>
              <a:t>STOP!</a:t>
            </a:r>
            <a:br>
              <a:rPr lang="en-US" b="1" u="sng" dirty="0" smtClean="0">
                <a:solidFill>
                  <a:srgbClr val="9BBB59"/>
                </a:solidFill>
              </a:rPr>
            </a:br>
            <a:r>
              <a:rPr lang="en-US" b="1" u="sng" dirty="0" smtClean="0">
                <a:solidFill>
                  <a:srgbClr val="9BBB59"/>
                </a:solidFill>
              </a:rPr>
              <a:t>Chapter </a:t>
            </a:r>
            <a:r>
              <a:rPr lang="en-US" b="1" u="sng" dirty="0" smtClean="0">
                <a:solidFill>
                  <a:srgbClr val="9BBB59"/>
                </a:solidFill>
              </a:rPr>
              <a:t>13 </a:t>
            </a:r>
            <a:r>
              <a:rPr lang="en-US" b="1" u="sng" dirty="0" smtClean="0">
                <a:solidFill>
                  <a:srgbClr val="9BBB59"/>
                </a:solidFill>
              </a:rPr>
              <a:t>Sections 2 &amp; 3 </a:t>
            </a:r>
            <a:r>
              <a:rPr lang="en-US" b="1" u="sng" dirty="0" smtClean="0">
                <a:solidFill>
                  <a:srgbClr val="9BBB59"/>
                </a:solidFill>
              </a:rPr>
              <a:t>REVIEW!</a:t>
            </a:r>
            <a:endParaRPr lang="en-US" b="1" u="sng" dirty="0">
              <a:solidFill>
                <a:srgbClr val="9BBB59"/>
              </a:solidFill>
            </a:endParaRPr>
          </a:p>
        </p:txBody>
      </p:sp>
      <p:pic>
        <p:nvPicPr>
          <p:cNvPr id="4" name="Content Placeholder 3" descr="Carrey_Riddler.jpg"/>
          <p:cNvPicPr>
            <a:picLocks noGrp="1" noChangeAspect="1"/>
          </p:cNvPicPr>
          <p:nvPr>
            <p:ph idx="1"/>
          </p:nvPr>
        </p:nvPicPr>
        <p:blipFill>
          <a:blip r:embed="rId2">
            <a:extLst>
              <a:ext uri="{28A0092B-C50C-407E-A947-70E740481C1C}">
                <a14:useLocalDpi xmlns:a14="http://schemas.microsoft.com/office/drawing/2010/main" val="0"/>
              </a:ext>
            </a:extLst>
          </a:blip>
          <a:srcRect t="8753" b="8753"/>
          <a:stretch>
            <a:fillRect/>
          </a:stretch>
        </p:blipFill>
        <p:spPr/>
      </p:pic>
    </p:spTree>
    <p:extLst>
      <p:ext uri="{BB962C8B-B14F-4D97-AF65-F5344CB8AC3E}">
        <p14:creationId xmlns:p14="http://schemas.microsoft.com/office/powerpoint/2010/main" val="15149144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9BBB59"/>
                </a:solidFill>
              </a:rPr>
              <a:t>Review!</a:t>
            </a:r>
            <a:endParaRPr lang="en-US" b="1" u="sng" dirty="0">
              <a:solidFill>
                <a:srgbClr val="9BBB59"/>
              </a:solidFill>
            </a:endParaRPr>
          </a:p>
        </p:txBody>
      </p:sp>
      <p:sp>
        <p:nvSpPr>
          <p:cNvPr id="4" name="Content Placeholder 3"/>
          <p:cNvSpPr>
            <a:spLocks noGrp="1"/>
          </p:cNvSpPr>
          <p:nvPr>
            <p:ph sz="half" idx="1"/>
          </p:nvPr>
        </p:nvSpPr>
        <p:spPr/>
        <p:txBody>
          <a:bodyPr/>
          <a:lstStyle/>
          <a:p>
            <a:pPr marL="0" indent="0">
              <a:buNone/>
            </a:pPr>
            <a:r>
              <a:rPr lang="en-US" dirty="0" smtClean="0"/>
              <a:t>What were some of the main reasons for the growth of the cattle industry in the USA?</a:t>
            </a:r>
          </a:p>
          <a:p>
            <a:pPr marL="0" indent="0">
              <a:buNone/>
            </a:pPr>
            <a:endParaRPr lang="en-US" dirty="0"/>
          </a:p>
          <a:p>
            <a:pPr marL="0" indent="0">
              <a:buNone/>
            </a:pPr>
            <a:r>
              <a:rPr lang="en-US" i="1" dirty="0" smtClean="0">
                <a:solidFill>
                  <a:srgbClr val="9BBB59"/>
                </a:solidFill>
              </a:rPr>
              <a:t>Growing population, transcontinental railroad.</a:t>
            </a:r>
            <a:endParaRPr lang="en-US" i="1" dirty="0">
              <a:solidFill>
                <a:srgbClr val="9BBB59"/>
              </a:solidFill>
            </a:endParaRPr>
          </a:p>
        </p:txBody>
      </p:sp>
      <p:pic>
        <p:nvPicPr>
          <p:cNvPr id="6" name="Content Placeholder 5" descr="Ridder10.jpg"/>
          <p:cNvPicPr>
            <a:picLocks noGrp="1" noChangeAspect="1"/>
          </p:cNvPicPr>
          <p:nvPr>
            <p:ph sz="half" idx="2"/>
          </p:nvPr>
        </p:nvPicPr>
        <p:blipFill>
          <a:blip r:embed="rId2">
            <a:extLst>
              <a:ext uri="{28A0092B-C50C-407E-A947-70E740481C1C}">
                <a14:useLocalDpi xmlns:a14="http://schemas.microsoft.com/office/drawing/2010/main" val="0"/>
              </a:ext>
            </a:extLst>
          </a:blip>
          <a:srcRect l="-17965" r="-17965"/>
          <a:stretch>
            <a:fillRect/>
          </a:stretch>
        </p:blipFill>
        <p:spPr/>
      </p:pic>
    </p:spTree>
    <p:extLst>
      <p:ext uri="{BB962C8B-B14F-4D97-AF65-F5344CB8AC3E}">
        <p14:creationId xmlns:p14="http://schemas.microsoft.com/office/powerpoint/2010/main" val="12231825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9BBB59"/>
                </a:solidFill>
              </a:rPr>
              <a:t>Review!</a:t>
            </a:r>
            <a:endParaRPr lang="en-US" b="1" u="sng" dirty="0">
              <a:solidFill>
                <a:srgbClr val="9BBB59"/>
              </a:solidFill>
            </a:endParaRPr>
          </a:p>
        </p:txBody>
      </p:sp>
      <p:pic>
        <p:nvPicPr>
          <p:cNvPr id="5" name="Content Placeholder 4" descr="Riddler_Life.jpg"/>
          <p:cNvPicPr>
            <a:picLocks noGrp="1" noChangeAspect="1"/>
          </p:cNvPicPr>
          <p:nvPr>
            <p:ph sz="half" idx="1"/>
          </p:nvPr>
        </p:nvPicPr>
        <p:blipFill>
          <a:blip r:embed="rId2">
            <a:extLst>
              <a:ext uri="{28A0092B-C50C-407E-A947-70E740481C1C}">
                <a14:useLocalDpi xmlns:a14="http://schemas.microsoft.com/office/drawing/2010/main" val="0"/>
              </a:ext>
            </a:extLst>
          </a:blip>
          <a:srcRect l="-3528" r="-3528"/>
          <a:stretch>
            <a:fillRect/>
          </a:stretch>
        </p:blipFill>
        <p:spPr/>
      </p:pic>
      <p:sp>
        <p:nvSpPr>
          <p:cNvPr id="4" name="Content Placeholder 3"/>
          <p:cNvSpPr>
            <a:spLocks noGrp="1"/>
          </p:cNvSpPr>
          <p:nvPr>
            <p:ph sz="half" idx="2"/>
          </p:nvPr>
        </p:nvSpPr>
        <p:spPr/>
        <p:txBody>
          <a:bodyPr>
            <a:normAutofit/>
          </a:bodyPr>
          <a:lstStyle/>
          <a:p>
            <a:pPr marL="0" indent="0">
              <a:buNone/>
            </a:pPr>
            <a:r>
              <a:rPr lang="en-US" dirty="0" smtClean="0"/>
              <a:t>What was the name of the cattle that we focused on? Where did it come from? Why was it used?</a:t>
            </a:r>
            <a:endParaRPr lang="en-US" i="1" dirty="0" smtClean="0"/>
          </a:p>
          <a:p>
            <a:pPr marL="0" indent="0">
              <a:buNone/>
            </a:pPr>
            <a:endParaRPr lang="en-US" i="1" dirty="0"/>
          </a:p>
          <a:p>
            <a:pPr marL="0" indent="0">
              <a:buNone/>
            </a:pPr>
            <a:r>
              <a:rPr lang="en-US" i="1" dirty="0" smtClean="0">
                <a:solidFill>
                  <a:srgbClr val="9BBB59"/>
                </a:solidFill>
              </a:rPr>
              <a:t>The Texas Longhorn. Brought from Spain in 1500s. Very lean meat, good quality.</a:t>
            </a:r>
          </a:p>
        </p:txBody>
      </p:sp>
    </p:spTree>
    <p:extLst>
      <p:ext uri="{BB962C8B-B14F-4D97-AF65-F5344CB8AC3E}">
        <p14:creationId xmlns:p14="http://schemas.microsoft.com/office/powerpoint/2010/main" val="1142439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9BBB59"/>
                </a:solidFill>
              </a:rPr>
              <a:t>Review!</a:t>
            </a:r>
            <a:endParaRPr lang="en-US" b="1" u="sng" dirty="0">
              <a:solidFill>
                <a:srgbClr val="9BBB59"/>
              </a:solidFill>
            </a:endParaRPr>
          </a:p>
        </p:txBody>
      </p:sp>
      <p:sp>
        <p:nvSpPr>
          <p:cNvPr id="3" name="Content Placeholder 2"/>
          <p:cNvSpPr>
            <a:spLocks noGrp="1"/>
          </p:cNvSpPr>
          <p:nvPr>
            <p:ph sz="half" idx="1"/>
          </p:nvPr>
        </p:nvSpPr>
        <p:spPr/>
        <p:txBody>
          <a:bodyPr>
            <a:normAutofit/>
          </a:bodyPr>
          <a:lstStyle/>
          <a:p>
            <a:pPr marL="0" indent="0">
              <a:buNone/>
            </a:pPr>
            <a:r>
              <a:rPr lang="en-US" dirty="0" smtClean="0"/>
              <a:t>What impact did the Transcontinental Railroad have on settlers and Natives?</a:t>
            </a:r>
          </a:p>
          <a:p>
            <a:pPr marL="0" indent="0">
              <a:buNone/>
            </a:pPr>
            <a:endParaRPr lang="en-US" dirty="0"/>
          </a:p>
          <a:p>
            <a:pPr marL="0" indent="0">
              <a:buNone/>
            </a:pPr>
            <a:r>
              <a:rPr lang="en-US" i="1" dirty="0" smtClean="0">
                <a:solidFill>
                  <a:srgbClr val="9BBB59"/>
                </a:solidFill>
              </a:rPr>
              <a:t>The railroad removed Natives from their land opening it up to settlers to farm, herd, or ranch.</a:t>
            </a:r>
            <a:endParaRPr lang="en-US" i="1" dirty="0">
              <a:solidFill>
                <a:srgbClr val="9BBB59"/>
              </a:solidFill>
            </a:endParaRPr>
          </a:p>
        </p:txBody>
      </p:sp>
      <p:pic>
        <p:nvPicPr>
          <p:cNvPr id="5" name="Content Placeholder 4" descr="Riddler.jpg"/>
          <p:cNvPicPr>
            <a:picLocks noGrp="1" noChangeAspect="1"/>
          </p:cNvPicPr>
          <p:nvPr>
            <p:ph sz="half" idx="2"/>
          </p:nvPr>
        </p:nvPicPr>
        <p:blipFill>
          <a:blip r:embed="rId2">
            <a:extLst>
              <a:ext uri="{28A0092B-C50C-407E-A947-70E740481C1C}">
                <a14:useLocalDpi xmlns:a14="http://schemas.microsoft.com/office/drawing/2010/main" val="0"/>
              </a:ext>
            </a:extLst>
          </a:blip>
          <a:srcRect t="4412" b="4412"/>
          <a:stretch>
            <a:fillRect/>
          </a:stretch>
        </p:blipFill>
        <p:spPr/>
      </p:pic>
    </p:spTree>
    <p:extLst>
      <p:ext uri="{BB962C8B-B14F-4D97-AF65-F5344CB8AC3E}">
        <p14:creationId xmlns:p14="http://schemas.microsoft.com/office/powerpoint/2010/main" val="32885101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9BBB59"/>
                </a:solidFill>
              </a:rPr>
              <a:t>Review!</a:t>
            </a:r>
            <a:endParaRPr lang="en-US" b="1" u="sng" dirty="0">
              <a:solidFill>
                <a:srgbClr val="9BBB59"/>
              </a:solidFill>
            </a:endParaRPr>
          </a:p>
        </p:txBody>
      </p:sp>
      <p:pic>
        <p:nvPicPr>
          <p:cNvPr id="5" name="Content Placeholder 4" descr="Riddler2.jpg"/>
          <p:cNvPicPr>
            <a:picLocks noGrp="1" noChangeAspect="1"/>
          </p:cNvPicPr>
          <p:nvPr>
            <p:ph sz="half" idx="1"/>
          </p:nvPr>
        </p:nvPicPr>
        <p:blipFill>
          <a:blip r:embed="rId2">
            <a:extLst>
              <a:ext uri="{28A0092B-C50C-407E-A947-70E740481C1C}">
                <a14:useLocalDpi xmlns:a14="http://schemas.microsoft.com/office/drawing/2010/main" val="0"/>
              </a:ext>
            </a:extLst>
          </a:blip>
          <a:srcRect l="404" r="404"/>
          <a:stretch>
            <a:fillRect/>
          </a:stretch>
        </p:blipFill>
        <p:spPr/>
      </p:pic>
      <p:sp>
        <p:nvSpPr>
          <p:cNvPr id="4" name="Content Placeholder 3"/>
          <p:cNvSpPr>
            <a:spLocks noGrp="1"/>
          </p:cNvSpPr>
          <p:nvPr>
            <p:ph sz="half" idx="2"/>
          </p:nvPr>
        </p:nvSpPr>
        <p:spPr/>
        <p:txBody>
          <a:bodyPr>
            <a:normAutofit lnSpcReduction="10000"/>
          </a:bodyPr>
          <a:lstStyle/>
          <a:p>
            <a:pPr marL="0" indent="0">
              <a:buNone/>
            </a:pPr>
            <a:r>
              <a:rPr lang="en-US" dirty="0" smtClean="0"/>
              <a:t>Before the railroad, what were cattle primarily used for? What inventions helped to move cattle across the country?</a:t>
            </a:r>
          </a:p>
          <a:p>
            <a:pPr marL="0" indent="0">
              <a:buNone/>
            </a:pPr>
            <a:endParaRPr lang="en-US" dirty="0"/>
          </a:p>
          <a:p>
            <a:pPr marL="0" indent="0">
              <a:buNone/>
            </a:pPr>
            <a:r>
              <a:rPr lang="en-US" i="1" dirty="0" smtClean="0">
                <a:solidFill>
                  <a:srgbClr val="9BBB59"/>
                </a:solidFill>
              </a:rPr>
              <a:t>Killed for hides. The railroad, the Chisholm Trail, and air conditioned cars helped move cattle.</a:t>
            </a:r>
            <a:endParaRPr lang="en-US" i="1" dirty="0">
              <a:solidFill>
                <a:srgbClr val="9BBB59"/>
              </a:solidFill>
            </a:endParaRPr>
          </a:p>
        </p:txBody>
      </p:sp>
    </p:spTree>
    <p:extLst>
      <p:ext uri="{BB962C8B-B14F-4D97-AF65-F5344CB8AC3E}">
        <p14:creationId xmlns:p14="http://schemas.microsoft.com/office/powerpoint/2010/main" val="730769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9BBB59"/>
                </a:solidFill>
              </a:rPr>
              <a:t>Review!</a:t>
            </a:r>
            <a:endParaRPr lang="en-US" b="1" u="sng" dirty="0">
              <a:solidFill>
                <a:srgbClr val="9BBB59"/>
              </a:solidFill>
            </a:endParaRPr>
          </a:p>
        </p:txBody>
      </p:sp>
      <p:sp>
        <p:nvSpPr>
          <p:cNvPr id="3" name="Content Placeholder 2"/>
          <p:cNvSpPr>
            <a:spLocks noGrp="1"/>
          </p:cNvSpPr>
          <p:nvPr>
            <p:ph sz="half" idx="1"/>
          </p:nvPr>
        </p:nvSpPr>
        <p:spPr/>
        <p:txBody>
          <a:bodyPr/>
          <a:lstStyle/>
          <a:p>
            <a:pPr marL="0" indent="0">
              <a:buNone/>
            </a:pPr>
            <a:r>
              <a:rPr lang="en-US" dirty="0" smtClean="0"/>
              <a:t>Who had the idea to make trail meet rail with the Chisholm Trail? Where did it start and meet?</a:t>
            </a:r>
            <a:endParaRPr lang="en-US" dirty="0"/>
          </a:p>
          <a:p>
            <a:pPr marL="0" indent="0">
              <a:buNone/>
            </a:pPr>
            <a:endParaRPr lang="en-US" i="1" dirty="0" smtClean="0">
              <a:solidFill>
                <a:srgbClr val="9BBB59"/>
              </a:solidFill>
            </a:endParaRPr>
          </a:p>
          <a:p>
            <a:pPr marL="0" indent="0">
              <a:buNone/>
            </a:pPr>
            <a:r>
              <a:rPr lang="en-US" i="1" dirty="0" smtClean="0">
                <a:solidFill>
                  <a:srgbClr val="9BBB59"/>
                </a:solidFill>
              </a:rPr>
              <a:t>Joseph McCoy. The trail started in San Antonio, Texas and met the rail at Abilene, Kansas.</a:t>
            </a:r>
            <a:endParaRPr lang="en-US" i="1" dirty="0">
              <a:solidFill>
                <a:srgbClr val="9BBB59"/>
              </a:solidFill>
            </a:endParaRPr>
          </a:p>
        </p:txBody>
      </p:sp>
      <p:pic>
        <p:nvPicPr>
          <p:cNvPr id="5" name="Content Placeholder 4" descr="Riddler3.jpg"/>
          <p:cNvPicPr>
            <a:picLocks noGrp="1" noChangeAspect="1"/>
          </p:cNvPicPr>
          <p:nvPr>
            <p:ph sz="half" idx="2"/>
          </p:nvPr>
        </p:nvPicPr>
        <p:blipFill>
          <a:blip r:embed="rId2">
            <a:extLst>
              <a:ext uri="{28A0092B-C50C-407E-A947-70E740481C1C}">
                <a14:useLocalDpi xmlns:a14="http://schemas.microsoft.com/office/drawing/2010/main" val="0"/>
              </a:ext>
            </a:extLst>
          </a:blip>
          <a:srcRect l="5384" r="5384"/>
          <a:stretch>
            <a:fillRect/>
          </a:stretch>
        </p:blipFill>
        <p:spPr/>
      </p:pic>
    </p:spTree>
    <p:extLst>
      <p:ext uri="{BB962C8B-B14F-4D97-AF65-F5344CB8AC3E}">
        <p14:creationId xmlns:p14="http://schemas.microsoft.com/office/powerpoint/2010/main" val="1979065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9BBB59"/>
                </a:solidFill>
              </a:rPr>
              <a:t>Review!</a:t>
            </a:r>
            <a:endParaRPr lang="en-US" b="1" u="sng" dirty="0">
              <a:solidFill>
                <a:srgbClr val="9BBB59"/>
              </a:solidFill>
            </a:endParaRPr>
          </a:p>
        </p:txBody>
      </p:sp>
      <p:pic>
        <p:nvPicPr>
          <p:cNvPr id="5" name="Content Placeholder 4" descr="Riddler4.jpg"/>
          <p:cNvPicPr>
            <a:picLocks noGrp="1" noChangeAspect="1"/>
          </p:cNvPicPr>
          <p:nvPr>
            <p:ph sz="half" idx="1"/>
          </p:nvPr>
        </p:nvPicPr>
        <p:blipFill>
          <a:blip r:embed="rId2">
            <a:extLst>
              <a:ext uri="{28A0092B-C50C-407E-A947-70E740481C1C}">
                <a14:useLocalDpi xmlns:a14="http://schemas.microsoft.com/office/drawing/2010/main" val="0"/>
              </a:ext>
            </a:extLst>
          </a:blip>
          <a:srcRect l="12820" r="12820"/>
          <a:stretch>
            <a:fillRect/>
          </a:stretch>
        </p:blipFill>
        <p:spPr/>
      </p:pic>
      <p:sp>
        <p:nvSpPr>
          <p:cNvPr id="4" name="Content Placeholder 3"/>
          <p:cNvSpPr>
            <a:spLocks noGrp="1"/>
          </p:cNvSpPr>
          <p:nvPr>
            <p:ph sz="half" idx="2"/>
          </p:nvPr>
        </p:nvSpPr>
        <p:spPr/>
        <p:txBody>
          <a:bodyPr>
            <a:normAutofit/>
          </a:bodyPr>
          <a:lstStyle/>
          <a:p>
            <a:pPr marL="0" indent="0">
              <a:buNone/>
            </a:pPr>
            <a:r>
              <a:rPr lang="en-US" dirty="0" smtClean="0"/>
              <a:t>Describe the duties of a cowboy. What kind of diversity did cowboys have?</a:t>
            </a:r>
          </a:p>
          <a:p>
            <a:pPr marL="0" indent="0">
              <a:buNone/>
            </a:pPr>
            <a:endParaRPr lang="en-US" dirty="0"/>
          </a:p>
          <a:p>
            <a:pPr marL="0" indent="0">
              <a:buNone/>
            </a:pPr>
            <a:r>
              <a:rPr lang="en-US" i="1" dirty="0" smtClean="0">
                <a:solidFill>
                  <a:srgbClr val="9BBB59"/>
                </a:solidFill>
              </a:rPr>
              <a:t>Corralling, herding, branding, etc… </a:t>
            </a:r>
            <a:endParaRPr lang="en-US" i="1" dirty="0">
              <a:solidFill>
                <a:srgbClr val="9BBB59"/>
              </a:solidFill>
            </a:endParaRPr>
          </a:p>
          <a:p>
            <a:pPr marL="0" indent="0">
              <a:buNone/>
            </a:pPr>
            <a:r>
              <a:rPr lang="en-US" i="1" dirty="0" smtClean="0">
                <a:solidFill>
                  <a:srgbClr val="9BBB59"/>
                </a:solidFill>
              </a:rPr>
              <a:t>1 in 4 = African-American</a:t>
            </a:r>
          </a:p>
          <a:p>
            <a:pPr marL="0" indent="0">
              <a:buNone/>
            </a:pPr>
            <a:r>
              <a:rPr lang="en-US" i="1" dirty="0" smtClean="0">
                <a:solidFill>
                  <a:srgbClr val="9BBB59"/>
                </a:solidFill>
              </a:rPr>
              <a:t>1 in 10 = Mexican</a:t>
            </a:r>
            <a:endParaRPr lang="en-US" i="1" dirty="0">
              <a:solidFill>
                <a:srgbClr val="9BBB59"/>
              </a:solidFill>
            </a:endParaRPr>
          </a:p>
        </p:txBody>
      </p:sp>
    </p:spTree>
    <p:extLst>
      <p:ext uri="{BB962C8B-B14F-4D97-AF65-F5344CB8AC3E}">
        <p14:creationId xmlns:p14="http://schemas.microsoft.com/office/powerpoint/2010/main" val="36761566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dissolv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9BBB59"/>
                </a:solidFill>
              </a:rPr>
              <a:t>Review!</a:t>
            </a:r>
            <a:endParaRPr lang="en-US" b="1" u="sng" dirty="0">
              <a:solidFill>
                <a:srgbClr val="9BBB59"/>
              </a:solidFill>
            </a:endParaRPr>
          </a:p>
        </p:txBody>
      </p:sp>
      <p:sp>
        <p:nvSpPr>
          <p:cNvPr id="3" name="Content Placeholder 2"/>
          <p:cNvSpPr>
            <a:spLocks noGrp="1"/>
          </p:cNvSpPr>
          <p:nvPr>
            <p:ph sz="half" idx="1"/>
          </p:nvPr>
        </p:nvSpPr>
        <p:spPr/>
        <p:txBody>
          <a:bodyPr>
            <a:normAutofit lnSpcReduction="10000"/>
          </a:bodyPr>
          <a:lstStyle/>
          <a:p>
            <a:pPr marL="0" indent="0">
              <a:buNone/>
            </a:pPr>
            <a:r>
              <a:rPr lang="en-US" dirty="0" smtClean="0"/>
              <a:t>Name some of the cities that grew from the railroad &amp; the cattle drive.</a:t>
            </a:r>
            <a:endParaRPr lang="en-US" dirty="0"/>
          </a:p>
          <a:p>
            <a:pPr marL="0" indent="0">
              <a:buNone/>
            </a:pPr>
            <a:r>
              <a:rPr lang="en-US" dirty="0" smtClean="0">
                <a:solidFill>
                  <a:schemeClr val="accent3"/>
                </a:solidFill>
              </a:rPr>
              <a:t>Tacoma</a:t>
            </a:r>
            <a:r>
              <a:rPr lang="en-US" dirty="0">
                <a:solidFill>
                  <a:schemeClr val="accent3"/>
                </a:solidFill>
              </a:rPr>
              <a:t>, Reno, Fresno, Cheyenne, Billings, Albuquerque all grew from the Railroad.</a:t>
            </a:r>
          </a:p>
          <a:p>
            <a:pPr marL="0" indent="0">
              <a:buNone/>
            </a:pPr>
            <a:r>
              <a:rPr lang="en-US" dirty="0" smtClean="0">
                <a:solidFill>
                  <a:schemeClr val="accent3"/>
                </a:solidFill>
              </a:rPr>
              <a:t>Chicago</a:t>
            </a:r>
            <a:r>
              <a:rPr lang="en-US" dirty="0">
                <a:solidFill>
                  <a:schemeClr val="accent3"/>
                </a:solidFill>
              </a:rPr>
              <a:t>, St. Louis, Omaha, Sioux City all became major meat-packing </a:t>
            </a:r>
            <a:r>
              <a:rPr lang="en-US" dirty="0" smtClean="0">
                <a:solidFill>
                  <a:schemeClr val="accent3"/>
                </a:solidFill>
              </a:rPr>
              <a:t>centers.</a:t>
            </a:r>
            <a:endParaRPr lang="en-US" dirty="0">
              <a:solidFill>
                <a:schemeClr val="accent3"/>
              </a:solidFill>
            </a:endParaRPr>
          </a:p>
          <a:p>
            <a:pPr marL="0" indent="0">
              <a:buNone/>
            </a:pPr>
            <a:endParaRPr lang="en-US" i="1" dirty="0">
              <a:solidFill>
                <a:srgbClr val="9BBB59"/>
              </a:solidFill>
            </a:endParaRPr>
          </a:p>
        </p:txBody>
      </p:sp>
      <p:pic>
        <p:nvPicPr>
          <p:cNvPr id="5" name="Content Placeholder 4" descr="Riddler11.gif"/>
          <p:cNvPicPr>
            <a:picLocks noGrp="1" noChangeAspect="1"/>
          </p:cNvPicPr>
          <p:nvPr>
            <p:ph sz="half" idx="2"/>
          </p:nvPr>
        </p:nvPicPr>
        <p:blipFill>
          <a:blip r:embed="rId2">
            <a:extLst>
              <a:ext uri="{28A0092B-C50C-407E-A947-70E740481C1C}">
                <a14:useLocalDpi xmlns:a14="http://schemas.microsoft.com/office/drawing/2010/main" val="0"/>
              </a:ext>
            </a:extLst>
          </a:blip>
          <a:srcRect l="-18805" r="-18805"/>
          <a:stretch>
            <a:fillRect/>
          </a:stretch>
        </p:blipFill>
        <p:spPr/>
      </p:pic>
    </p:spTree>
    <p:extLst>
      <p:ext uri="{BB962C8B-B14F-4D97-AF65-F5344CB8AC3E}">
        <p14:creationId xmlns:p14="http://schemas.microsoft.com/office/powerpoint/2010/main" val="4222941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9BBB59"/>
                </a:solidFill>
              </a:rPr>
              <a:t>Review!</a:t>
            </a:r>
            <a:endParaRPr lang="en-US" b="1" u="sng" dirty="0">
              <a:solidFill>
                <a:srgbClr val="9BBB59"/>
              </a:solidFill>
            </a:endParaRPr>
          </a:p>
        </p:txBody>
      </p:sp>
      <p:pic>
        <p:nvPicPr>
          <p:cNvPr id="5" name="Content Placeholder 4" descr="Riddler12.jpg"/>
          <p:cNvPicPr>
            <a:picLocks noGrp="1" noChangeAspect="1"/>
          </p:cNvPicPr>
          <p:nvPr>
            <p:ph sz="half" idx="1"/>
          </p:nvPr>
        </p:nvPicPr>
        <p:blipFill>
          <a:blip r:embed="rId2">
            <a:extLst>
              <a:ext uri="{28A0092B-C50C-407E-A947-70E740481C1C}">
                <a14:useLocalDpi xmlns:a14="http://schemas.microsoft.com/office/drawing/2010/main" val="0"/>
              </a:ext>
            </a:extLst>
          </a:blip>
          <a:srcRect l="3925" r="3925"/>
          <a:stretch>
            <a:fillRect/>
          </a:stretch>
        </p:blipFill>
        <p:spPr/>
      </p:pic>
      <p:sp>
        <p:nvSpPr>
          <p:cNvPr id="4" name="Content Placeholder 3"/>
          <p:cNvSpPr>
            <a:spLocks noGrp="1"/>
          </p:cNvSpPr>
          <p:nvPr>
            <p:ph sz="half" idx="2"/>
          </p:nvPr>
        </p:nvSpPr>
        <p:spPr/>
        <p:txBody>
          <a:bodyPr/>
          <a:lstStyle/>
          <a:p>
            <a:pPr marL="0" indent="0">
              <a:buNone/>
            </a:pPr>
            <a:r>
              <a:rPr lang="en-US" dirty="0" smtClean="0"/>
              <a:t>By 1884, how many Transcontinental Railroads were there?</a:t>
            </a:r>
          </a:p>
          <a:p>
            <a:pPr marL="0" indent="0">
              <a:buNone/>
            </a:pPr>
            <a:r>
              <a:rPr lang="en-US" i="1" dirty="0" smtClean="0">
                <a:solidFill>
                  <a:srgbClr val="9BBB59"/>
                </a:solidFill>
              </a:rPr>
              <a:t>Five.</a:t>
            </a:r>
            <a:endParaRPr lang="en-US" i="1" dirty="0">
              <a:solidFill>
                <a:srgbClr val="9BBB59"/>
              </a:solidFill>
            </a:endParaRPr>
          </a:p>
        </p:txBody>
      </p:sp>
    </p:spTree>
    <p:extLst>
      <p:ext uri="{BB962C8B-B14F-4D97-AF65-F5344CB8AC3E}">
        <p14:creationId xmlns:p14="http://schemas.microsoft.com/office/powerpoint/2010/main" val="1096684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Review!</a:t>
            </a:r>
            <a:endParaRPr lang="en-US" b="1" u="sng" dirty="0"/>
          </a:p>
        </p:txBody>
      </p:sp>
      <p:sp>
        <p:nvSpPr>
          <p:cNvPr id="3" name="Content Placeholder 2"/>
          <p:cNvSpPr>
            <a:spLocks noGrp="1"/>
          </p:cNvSpPr>
          <p:nvPr>
            <p:ph sz="half" idx="1"/>
          </p:nvPr>
        </p:nvSpPr>
        <p:spPr/>
        <p:txBody>
          <a:bodyPr>
            <a:normAutofit/>
          </a:bodyPr>
          <a:lstStyle/>
          <a:p>
            <a:pPr marL="0" indent="0">
              <a:buNone/>
            </a:pPr>
            <a:r>
              <a:rPr lang="en-US" dirty="0" smtClean="0"/>
              <a:t>What were the threats that farmers &amp; settlers experienced on the frontier?</a:t>
            </a:r>
            <a:endParaRPr lang="en-US" dirty="0"/>
          </a:p>
          <a:p>
            <a:pPr marL="0" indent="0">
              <a:buNone/>
            </a:pPr>
            <a:r>
              <a:rPr lang="en-US" i="1" dirty="0" smtClean="0">
                <a:solidFill>
                  <a:srgbClr val="9BBB59"/>
                </a:solidFill>
              </a:rPr>
              <a:t>Floods</a:t>
            </a:r>
            <a:r>
              <a:rPr lang="en-US" i="1" dirty="0">
                <a:solidFill>
                  <a:srgbClr val="9BBB59"/>
                </a:solidFill>
              </a:rPr>
              <a:t>, fires, droughts, blizzards, locusts, and the threat of Native Americans. </a:t>
            </a:r>
          </a:p>
        </p:txBody>
      </p:sp>
      <p:pic>
        <p:nvPicPr>
          <p:cNvPr id="5" name="Content Placeholder 4" descr="Riddler13.png"/>
          <p:cNvPicPr>
            <a:picLocks noGrp="1" noChangeAspect="1"/>
          </p:cNvPicPr>
          <p:nvPr>
            <p:ph sz="half" idx="2"/>
          </p:nvPr>
        </p:nvPicPr>
        <p:blipFill>
          <a:blip r:embed="rId2">
            <a:extLst>
              <a:ext uri="{28A0092B-C50C-407E-A947-70E740481C1C}">
                <a14:useLocalDpi xmlns:a14="http://schemas.microsoft.com/office/drawing/2010/main" val="0"/>
              </a:ext>
            </a:extLst>
          </a:blip>
          <a:srcRect l="20256" r="20256"/>
          <a:stretch>
            <a:fillRect/>
          </a:stretch>
        </p:blipFill>
        <p:spPr/>
      </p:pic>
    </p:spTree>
    <p:extLst>
      <p:ext uri="{BB962C8B-B14F-4D97-AF65-F5344CB8AC3E}">
        <p14:creationId xmlns:p14="http://schemas.microsoft.com/office/powerpoint/2010/main" val="1129195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Great Plains</a:t>
            </a:r>
            <a:endParaRPr lang="en-US" b="1" dirty="0"/>
          </a:p>
        </p:txBody>
      </p:sp>
      <p:pic>
        <p:nvPicPr>
          <p:cNvPr id="4" name="Content Placeholder 3" descr="Map1867.png"/>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457200" y="1417638"/>
            <a:ext cx="8229600" cy="4947447"/>
          </a:xfrm>
        </p:spPr>
      </p:pic>
    </p:spTree>
    <p:extLst>
      <p:ext uri="{BB962C8B-B14F-4D97-AF65-F5344CB8AC3E}">
        <p14:creationId xmlns:p14="http://schemas.microsoft.com/office/powerpoint/2010/main" val="224391941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accent3"/>
                </a:solidFill>
              </a:rPr>
              <a:t>Review!</a:t>
            </a:r>
            <a:endParaRPr lang="en-US" b="1" u="sng" dirty="0">
              <a:solidFill>
                <a:schemeClr val="accent3"/>
              </a:solidFill>
            </a:endParaRPr>
          </a:p>
        </p:txBody>
      </p:sp>
      <p:pic>
        <p:nvPicPr>
          <p:cNvPr id="5" name="Content Placeholder 4" descr="Riddler14.jp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4433" r="-1"/>
          <a:stretch/>
        </p:blipFill>
        <p:spPr/>
      </p:pic>
      <p:sp>
        <p:nvSpPr>
          <p:cNvPr id="4" name="Content Placeholder 3"/>
          <p:cNvSpPr>
            <a:spLocks noGrp="1"/>
          </p:cNvSpPr>
          <p:nvPr>
            <p:ph sz="half" idx="2"/>
          </p:nvPr>
        </p:nvSpPr>
        <p:spPr/>
        <p:txBody>
          <a:bodyPr>
            <a:normAutofit/>
          </a:bodyPr>
          <a:lstStyle/>
          <a:p>
            <a:pPr marL="0" indent="0">
              <a:buNone/>
            </a:pPr>
            <a:r>
              <a:rPr lang="en-US" dirty="0" smtClean="0"/>
              <a:t>What were living conditions like on the Frontier? How were women treated?</a:t>
            </a:r>
          </a:p>
          <a:p>
            <a:pPr marL="0" indent="0">
              <a:buNone/>
            </a:pPr>
            <a:endParaRPr lang="en-US" dirty="0"/>
          </a:p>
          <a:p>
            <a:pPr marL="0" indent="0">
              <a:buNone/>
            </a:pPr>
            <a:r>
              <a:rPr lang="en-US" i="1" dirty="0" smtClean="0">
                <a:solidFill>
                  <a:schemeClr val="accent3"/>
                </a:solidFill>
              </a:rPr>
              <a:t>No wood = living in </a:t>
            </a:r>
            <a:r>
              <a:rPr lang="en-US" i="1" dirty="0" err="1" smtClean="0">
                <a:solidFill>
                  <a:schemeClr val="accent3"/>
                </a:solidFill>
              </a:rPr>
              <a:t>soddies</a:t>
            </a:r>
            <a:r>
              <a:rPr lang="en-US" i="1" dirty="0" smtClean="0">
                <a:solidFill>
                  <a:schemeClr val="accent3"/>
                </a:solidFill>
              </a:rPr>
              <a:t>. Women were often treated better than in cities and on coasts.</a:t>
            </a:r>
            <a:endParaRPr lang="en-US" i="1" dirty="0">
              <a:solidFill>
                <a:schemeClr val="accent3"/>
              </a:solidFill>
            </a:endParaRPr>
          </a:p>
        </p:txBody>
      </p:sp>
    </p:spTree>
    <p:extLst>
      <p:ext uri="{BB962C8B-B14F-4D97-AF65-F5344CB8AC3E}">
        <p14:creationId xmlns:p14="http://schemas.microsoft.com/office/powerpoint/2010/main" val="712578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dissolv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9BBB59"/>
                </a:solidFill>
              </a:rPr>
              <a:t>Review!</a:t>
            </a:r>
            <a:endParaRPr lang="en-US" b="1" u="sng" dirty="0">
              <a:solidFill>
                <a:srgbClr val="9BBB59"/>
              </a:solidFill>
            </a:endParaRPr>
          </a:p>
        </p:txBody>
      </p:sp>
      <p:sp>
        <p:nvSpPr>
          <p:cNvPr id="4" name="Content Placeholder 3"/>
          <p:cNvSpPr>
            <a:spLocks noGrp="1"/>
          </p:cNvSpPr>
          <p:nvPr>
            <p:ph sz="half" idx="1"/>
          </p:nvPr>
        </p:nvSpPr>
        <p:spPr/>
        <p:txBody>
          <a:bodyPr>
            <a:normAutofit/>
          </a:bodyPr>
          <a:lstStyle/>
          <a:p>
            <a:pPr marL="0" indent="0">
              <a:buNone/>
            </a:pPr>
            <a:r>
              <a:rPr lang="en-US" dirty="0" smtClean="0"/>
              <a:t>What did the Morrill Act of 1862 do? The Hatch Act of 1887?</a:t>
            </a:r>
            <a:endParaRPr lang="en-US" dirty="0"/>
          </a:p>
          <a:p>
            <a:pPr marL="0" indent="0">
              <a:buNone/>
            </a:pPr>
            <a:r>
              <a:rPr lang="en-US" i="1" dirty="0" smtClean="0">
                <a:solidFill>
                  <a:srgbClr val="9BBB59"/>
                </a:solidFill>
              </a:rPr>
              <a:t>Morrill Act = Land Grant Colleges (A&amp;M)</a:t>
            </a:r>
          </a:p>
          <a:p>
            <a:pPr marL="0" indent="0">
              <a:buNone/>
            </a:pPr>
            <a:r>
              <a:rPr lang="en-US" i="1" dirty="0" smtClean="0">
                <a:solidFill>
                  <a:srgbClr val="9BBB59"/>
                </a:solidFill>
              </a:rPr>
              <a:t>Hatch Act = Built agricultural research stations</a:t>
            </a:r>
            <a:endParaRPr lang="en-US" i="1" dirty="0">
              <a:solidFill>
                <a:srgbClr val="9BBB59"/>
              </a:solidFill>
            </a:endParaRPr>
          </a:p>
        </p:txBody>
      </p:sp>
      <p:pic>
        <p:nvPicPr>
          <p:cNvPr id="6" name="Content Placeholder 5" descr="Ridder10.jpg"/>
          <p:cNvPicPr>
            <a:picLocks noGrp="1" noChangeAspect="1"/>
          </p:cNvPicPr>
          <p:nvPr>
            <p:ph sz="half" idx="2"/>
          </p:nvPr>
        </p:nvPicPr>
        <p:blipFill>
          <a:blip r:embed="rId2">
            <a:extLst>
              <a:ext uri="{28A0092B-C50C-407E-A947-70E740481C1C}">
                <a14:useLocalDpi xmlns:a14="http://schemas.microsoft.com/office/drawing/2010/main" val="0"/>
              </a:ext>
            </a:extLst>
          </a:blip>
          <a:srcRect l="-17965" r="-17965"/>
          <a:stretch>
            <a:fillRect/>
          </a:stretch>
        </p:blipFill>
        <p:spPr/>
      </p:pic>
    </p:spTree>
    <p:extLst>
      <p:ext uri="{BB962C8B-B14F-4D97-AF65-F5344CB8AC3E}">
        <p14:creationId xmlns:p14="http://schemas.microsoft.com/office/powerpoint/2010/main" val="1723407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BONUS REVIEW.</a:t>
            </a:r>
            <a:endParaRPr lang="en-US" b="1" dirty="0">
              <a:solidFill>
                <a:schemeClr val="accent3"/>
              </a:solidFill>
            </a:endParaRPr>
          </a:p>
        </p:txBody>
      </p:sp>
      <p:sp>
        <p:nvSpPr>
          <p:cNvPr id="3" name="Content Placeholder 2"/>
          <p:cNvSpPr>
            <a:spLocks noGrp="1"/>
          </p:cNvSpPr>
          <p:nvPr>
            <p:ph sz="half" idx="1"/>
          </p:nvPr>
        </p:nvSpPr>
        <p:spPr>
          <a:xfrm>
            <a:off x="457200" y="1270058"/>
            <a:ext cx="4038600" cy="5256281"/>
          </a:xfrm>
        </p:spPr>
        <p:txBody>
          <a:bodyPr>
            <a:normAutofit/>
          </a:bodyPr>
          <a:lstStyle/>
          <a:p>
            <a:pPr marL="0" indent="0">
              <a:buNone/>
            </a:pPr>
            <a:r>
              <a:rPr lang="en-US" dirty="0" smtClean="0"/>
              <a:t>Name </a:t>
            </a:r>
            <a:r>
              <a:rPr lang="en-US" u="sng" dirty="0" smtClean="0"/>
              <a:t>all</a:t>
            </a:r>
            <a:r>
              <a:rPr lang="en-US" dirty="0" smtClean="0"/>
              <a:t> sports teams I used as references from both lessons &amp; note their significance:</a:t>
            </a:r>
          </a:p>
          <a:p>
            <a:pPr marL="0" indent="0">
              <a:buNone/>
            </a:pPr>
            <a:endParaRPr lang="en-US" sz="1100" dirty="0" smtClean="0"/>
          </a:p>
          <a:p>
            <a:pPr marL="514350" indent="-514350">
              <a:buAutoNum type="arabicPeriod"/>
            </a:pPr>
            <a:r>
              <a:rPr lang="en-US" sz="2000" dirty="0" smtClean="0"/>
              <a:t>Natives &amp; Pedro </a:t>
            </a:r>
            <a:r>
              <a:rPr lang="en-US" sz="2000" dirty="0" err="1" smtClean="0"/>
              <a:t>Cerrano</a:t>
            </a:r>
            <a:r>
              <a:rPr lang="en-US" sz="2000" dirty="0" smtClean="0"/>
              <a:t>.</a:t>
            </a:r>
          </a:p>
          <a:p>
            <a:pPr marL="514350" indent="-514350">
              <a:buAutoNum type="arabicPeriod"/>
            </a:pPr>
            <a:r>
              <a:rPr lang="en-US" sz="2000" dirty="0" smtClean="0"/>
              <a:t>Gold Diggers.</a:t>
            </a:r>
          </a:p>
          <a:p>
            <a:pPr marL="514350" indent="-514350">
              <a:buAutoNum type="arabicPeriod"/>
            </a:pPr>
            <a:r>
              <a:rPr lang="en-US" sz="2000" dirty="0" smtClean="0"/>
              <a:t>Gold Diggers.</a:t>
            </a:r>
          </a:p>
          <a:p>
            <a:pPr marL="514350" indent="-514350">
              <a:buAutoNum type="arabicPeriod"/>
            </a:pPr>
            <a:r>
              <a:rPr lang="en-US" sz="2000" dirty="0" smtClean="0"/>
              <a:t>MOOOOOO.</a:t>
            </a:r>
          </a:p>
          <a:p>
            <a:pPr marL="514350" indent="-514350">
              <a:buAutoNum type="arabicPeriod"/>
            </a:pPr>
            <a:r>
              <a:rPr lang="en-US" sz="2000" dirty="0" smtClean="0"/>
              <a:t>Worst football team. </a:t>
            </a:r>
            <a:r>
              <a:rPr lang="en-US" sz="2000" smtClean="0"/>
              <a:t>Ever</a:t>
            </a:r>
            <a:r>
              <a:rPr lang="en-US" sz="2000" dirty="0" smtClean="0"/>
              <a:t>.</a:t>
            </a:r>
          </a:p>
          <a:p>
            <a:pPr marL="514350" indent="-514350">
              <a:buAutoNum type="arabicPeriod"/>
            </a:pPr>
            <a:r>
              <a:rPr lang="en-US" sz="2000" dirty="0" smtClean="0"/>
              <a:t>Derrick Rose/Windy City.</a:t>
            </a:r>
          </a:p>
          <a:p>
            <a:pPr marL="514350" indent="-514350">
              <a:buAutoNum type="arabicPeriod"/>
            </a:pPr>
            <a:r>
              <a:rPr lang="en-US" sz="2000" dirty="0" smtClean="0"/>
              <a:t>Kevin “</a:t>
            </a:r>
            <a:r>
              <a:rPr lang="en-US" sz="2000" dirty="0" err="1" smtClean="0"/>
              <a:t>Durantula</a:t>
            </a:r>
            <a:r>
              <a:rPr lang="en-US" sz="2000" dirty="0" smtClean="0"/>
              <a:t>” Durant.</a:t>
            </a:r>
          </a:p>
          <a:p>
            <a:pPr marL="514350" indent="-514350">
              <a:buAutoNum type="arabicPeriod"/>
            </a:pPr>
            <a:r>
              <a:rPr lang="en-US" sz="2000" dirty="0" smtClean="0"/>
              <a:t>Johnny Football.</a:t>
            </a:r>
            <a:endParaRPr lang="en-US" sz="2000" dirty="0"/>
          </a:p>
        </p:txBody>
      </p:sp>
      <p:sp>
        <p:nvSpPr>
          <p:cNvPr id="4" name="Content Placeholder 3"/>
          <p:cNvSpPr>
            <a:spLocks noGrp="1"/>
          </p:cNvSpPr>
          <p:nvPr>
            <p:ph sz="half" idx="2"/>
          </p:nvPr>
        </p:nvSpPr>
        <p:spPr>
          <a:xfrm>
            <a:off x="4648200" y="1848501"/>
            <a:ext cx="4038600" cy="4589814"/>
          </a:xfrm>
        </p:spPr>
        <p:txBody>
          <a:bodyPr>
            <a:normAutofit/>
          </a:bodyPr>
          <a:lstStyle/>
          <a:p>
            <a:pPr marL="514350" indent="-514350">
              <a:buAutoNum type="arabicPeriod"/>
            </a:pPr>
            <a:r>
              <a:rPr lang="en-US" i="1" dirty="0">
                <a:solidFill>
                  <a:srgbClr val="9BBB59"/>
                </a:solidFill>
              </a:rPr>
              <a:t>Cleveland Indians</a:t>
            </a:r>
          </a:p>
          <a:p>
            <a:pPr marL="514350" indent="-514350">
              <a:buAutoNum type="arabicPeriod"/>
            </a:pPr>
            <a:r>
              <a:rPr lang="en-US" i="1" dirty="0">
                <a:solidFill>
                  <a:srgbClr val="9BBB59"/>
                </a:solidFill>
              </a:rPr>
              <a:t>San Francisco 49ers</a:t>
            </a:r>
          </a:p>
          <a:p>
            <a:pPr marL="514350" indent="-514350">
              <a:buAutoNum type="arabicPeriod"/>
            </a:pPr>
            <a:r>
              <a:rPr lang="en-US" i="1" dirty="0">
                <a:solidFill>
                  <a:srgbClr val="9BBB59"/>
                </a:solidFill>
              </a:rPr>
              <a:t>Denver Nuggets</a:t>
            </a:r>
          </a:p>
          <a:p>
            <a:pPr marL="514350" indent="-514350">
              <a:buAutoNum type="arabicPeriod"/>
            </a:pPr>
            <a:r>
              <a:rPr lang="en-US" i="1" dirty="0">
                <a:solidFill>
                  <a:srgbClr val="9BBB59"/>
                </a:solidFill>
              </a:rPr>
              <a:t>Texas Longhorns</a:t>
            </a:r>
          </a:p>
          <a:p>
            <a:pPr marL="514350" indent="-514350">
              <a:buAutoNum type="arabicPeriod"/>
            </a:pPr>
            <a:r>
              <a:rPr lang="en-US" i="1" dirty="0">
                <a:solidFill>
                  <a:srgbClr val="9BBB59"/>
                </a:solidFill>
              </a:rPr>
              <a:t>Dallas Cowgirls</a:t>
            </a:r>
          </a:p>
          <a:p>
            <a:pPr marL="514350" indent="-514350">
              <a:buAutoNum type="arabicPeriod"/>
            </a:pPr>
            <a:r>
              <a:rPr lang="en-US" i="1" dirty="0">
                <a:solidFill>
                  <a:srgbClr val="9BBB59"/>
                </a:solidFill>
              </a:rPr>
              <a:t>Chicago Bulls</a:t>
            </a:r>
          </a:p>
          <a:p>
            <a:pPr marL="514350" indent="-514350">
              <a:buAutoNum type="arabicPeriod"/>
            </a:pPr>
            <a:r>
              <a:rPr lang="en-US" i="1" dirty="0">
                <a:solidFill>
                  <a:srgbClr val="9BBB59"/>
                </a:solidFill>
              </a:rPr>
              <a:t>Oklahoma City Thunder</a:t>
            </a:r>
          </a:p>
          <a:p>
            <a:pPr marL="514350" indent="-514350">
              <a:buAutoNum type="arabicPeriod"/>
            </a:pPr>
            <a:r>
              <a:rPr lang="en-US" i="1" dirty="0">
                <a:solidFill>
                  <a:srgbClr val="9BBB59"/>
                </a:solidFill>
              </a:rPr>
              <a:t>Texas A&amp;M</a:t>
            </a:r>
          </a:p>
          <a:p>
            <a:pPr marL="0" indent="0">
              <a:buNone/>
            </a:pPr>
            <a:endParaRPr lang="en-US" dirty="0"/>
          </a:p>
        </p:txBody>
      </p:sp>
    </p:spTree>
    <p:extLst>
      <p:ext uri="{BB962C8B-B14F-4D97-AF65-F5344CB8AC3E}">
        <p14:creationId xmlns:p14="http://schemas.microsoft.com/office/powerpoint/2010/main" val="2790643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State of America at the Time…</a:t>
            </a:r>
            <a:endParaRPr lang="en-US" b="1" dirty="0"/>
          </a:p>
        </p:txBody>
      </p:sp>
      <p:sp>
        <p:nvSpPr>
          <p:cNvPr id="3" name="Content Placeholder 2"/>
          <p:cNvSpPr>
            <a:spLocks noGrp="1"/>
          </p:cNvSpPr>
          <p:nvPr>
            <p:ph idx="1"/>
          </p:nvPr>
        </p:nvSpPr>
        <p:spPr>
          <a:xfrm>
            <a:off x="457200" y="1417638"/>
            <a:ext cx="8229600" cy="5159000"/>
          </a:xfrm>
        </p:spPr>
        <p:txBody>
          <a:bodyPr>
            <a:normAutofit lnSpcReduction="10000"/>
          </a:bodyPr>
          <a:lstStyle/>
          <a:p>
            <a:pPr marL="0" indent="0" algn="ctr">
              <a:buNone/>
            </a:pPr>
            <a:r>
              <a:rPr lang="en-US" i="1" dirty="0" smtClean="0"/>
              <a:t>“America was big, and the further you got into America the bigger it became, both landscapes and the natural wonders and artifacts.”</a:t>
            </a:r>
          </a:p>
          <a:p>
            <a:pPr marL="0" indent="0" algn="ctr">
              <a:buNone/>
            </a:pPr>
            <a:r>
              <a:rPr lang="en-US" sz="1500" b="1" dirty="0" smtClean="0">
                <a:solidFill>
                  <a:schemeClr val="accent6"/>
                </a:solidFill>
              </a:rPr>
              <a:t>-Paul Johnson  </a:t>
            </a:r>
            <a:r>
              <a:rPr lang="en-US" sz="1500" i="1" u="sng" dirty="0" smtClean="0"/>
              <a:t>A </a:t>
            </a:r>
            <a:r>
              <a:rPr lang="en-US" sz="1500" i="1" u="sng" dirty="0" smtClean="0"/>
              <a:t>History of the American People</a:t>
            </a:r>
            <a:endParaRPr lang="en-US" sz="1500" i="1" dirty="0"/>
          </a:p>
          <a:p>
            <a:pPr marL="0" indent="0" algn="ctr">
              <a:buNone/>
            </a:pPr>
            <a:endParaRPr lang="en-US" sz="2800" dirty="0" smtClean="0"/>
          </a:p>
          <a:p>
            <a:pPr marL="0" indent="0" algn="ctr">
              <a:buNone/>
            </a:pPr>
            <a:r>
              <a:rPr lang="en-US" sz="2800" u="sng" dirty="0" smtClean="0">
                <a:solidFill>
                  <a:schemeClr val="accent6"/>
                </a:solidFill>
              </a:rPr>
              <a:t>Why expand westward into </a:t>
            </a:r>
            <a:r>
              <a:rPr lang="en-US" sz="2800" u="sng" dirty="0" smtClean="0">
                <a:solidFill>
                  <a:schemeClr val="accent6"/>
                </a:solidFill>
              </a:rPr>
              <a:t>the ”American Heartland” ?</a:t>
            </a:r>
            <a:endParaRPr lang="en-US" sz="2800" u="sng" dirty="0" smtClean="0">
              <a:solidFill>
                <a:schemeClr val="accent6"/>
              </a:solidFill>
            </a:endParaRPr>
          </a:p>
          <a:p>
            <a:pPr marL="0" indent="0" algn="ctr">
              <a:buNone/>
            </a:pPr>
            <a:r>
              <a:rPr lang="en-US" sz="2800" b="1" dirty="0" smtClean="0"/>
              <a:t>Land. </a:t>
            </a:r>
          </a:p>
          <a:p>
            <a:pPr marL="0" indent="0" algn="ctr">
              <a:buNone/>
            </a:pPr>
            <a:r>
              <a:rPr lang="en-US" sz="2800" b="1" dirty="0" smtClean="0"/>
              <a:t>Agriculture. </a:t>
            </a:r>
          </a:p>
          <a:p>
            <a:pPr marL="0" indent="0" algn="ctr">
              <a:buNone/>
            </a:pPr>
            <a:r>
              <a:rPr lang="en-US" sz="2800" b="1" dirty="0" smtClean="0"/>
              <a:t>Railroads. </a:t>
            </a:r>
          </a:p>
          <a:p>
            <a:pPr marL="0" indent="0" algn="ctr">
              <a:buNone/>
            </a:pPr>
            <a:r>
              <a:rPr lang="en-US" sz="2800" b="1" dirty="0" smtClean="0"/>
              <a:t>Industry. </a:t>
            </a:r>
          </a:p>
          <a:p>
            <a:pPr marL="0" indent="0" algn="ctr">
              <a:buNone/>
            </a:pPr>
            <a:r>
              <a:rPr lang="en-US" sz="2800" b="1" dirty="0" smtClean="0"/>
              <a:t>Gold.</a:t>
            </a:r>
            <a:endParaRPr lang="en-US" sz="2800" b="1" dirty="0"/>
          </a:p>
        </p:txBody>
      </p:sp>
    </p:spTree>
    <p:extLst>
      <p:ext uri="{BB962C8B-B14F-4D97-AF65-F5344CB8AC3E}">
        <p14:creationId xmlns:p14="http://schemas.microsoft.com/office/powerpoint/2010/main" val="871870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dissolv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State of America at the Time…</a:t>
            </a:r>
            <a:endParaRPr lang="en-US" b="1" dirty="0"/>
          </a:p>
        </p:txBody>
      </p:sp>
      <p:sp>
        <p:nvSpPr>
          <p:cNvPr id="3" name="Content Placeholder 2"/>
          <p:cNvSpPr>
            <a:spLocks noGrp="1"/>
          </p:cNvSpPr>
          <p:nvPr>
            <p:ph idx="1"/>
          </p:nvPr>
        </p:nvSpPr>
        <p:spPr>
          <a:xfrm>
            <a:off x="457200" y="1417638"/>
            <a:ext cx="8229600" cy="5058401"/>
          </a:xfrm>
        </p:spPr>
        <p:txBody>
          <a:bodyPr>
            <a:normAutofit/>
          </a:bodyPr>
          <a:lstStyle/>
          <a:p>
            <a:pPr marL="0" indent="0">
              <a:buNone/>
            </a:pPr>
            <a:r>
              <a:rPr lang="en-US" sz="2800" b="1" u="sng" dirty="0" smtClean="0"/>
              <a:t>Population By Year</a:t>
            </a:r>
          </a:p>
          <a:p>
            <a:pPr marL="0" indent="0">
              <a:buNone/>
            </a:pPr>
            <a:r>
              <a:rPr lang="en-US" sz="2200" dirty="0"/>
              <a:t>By </a:t>
            </a:r>
            <a:r>
              <a:rPr lang="en-US" sz="2200" dirty="0">
                <a:solidFill>
                  <a:schemeClr val="accent6"/>
                </a:solidFill>
              </a:rPr>
              <a:t>1860</a:t>
            </a:r>
            <a:r>
              <a:rPr lang="en-US" sz="2200" dirty="0"/>
              <a:t>, America &amp; its people were growing faster than any country.</a:t>
            </a:r>
          </a:p>
          <a:p>
            <a:pPr marL="0" indent="0">
              <a:buNone/>
            </a:pPr>
            <a:r>
              <a:rPr lang="en-US" sz="2200" dirty="0"/>
              <a:t>Life expectancy grew &amp; infant mortality dropped</a:t>
            </a:r>
            <a:r>
              <a:rPr lang="en-US" sz="2200" dirty="0" smtClean="0"/>
              <a:t>.</a:t>
            </a:r>
            <a:endParaRPr lang="en-US" sz="2800" b="1" u="sng" dirty="0" smtClean="0"/>
          </a:p>
          <a:p>
            <a:pPr marL="0" indent="0">
              <a:buNone/>
            </a:pPr>
            <a:endParaRPr lang="en-US" sz="2800" b="1" u="sng" dirty="0">
              <a:solidFill>
                <a:srgbClr val="F79646"/>
              </a:solidFill>
            </a:endParaRPr>
          </a:p>
          <a:p>
            <a:pPr marL="0" indent="0">
              <a:buNone/>
            </a:pPr>
            <a:r>
              <a:rPr lang="en-US" sz="2800" u="sng" dirty="0" smtClean="0">
                <a:solidFill>
                  <a:srgbClr val="F79646"/>
                </a:solidFill>
              </a:rPr>
              <a:t>1865</a:t>
            </a:r>
            <a:r>
              <a:rPr lang="en-US" sz="2800" dirty="0" smtClean="0"/>
              <a:t>: 39,818,449</a:t>
            </a:r>
          </a:p>
          <a:p>
            <a:pPr marL="0" indent="0">
              <a:buNone/>
            </a:pPr>
            <a:r>
              <a:rPr lang="en-US" sz="2800" u="sng" dirty="0" smtClean="0">
                <a:solidFill>
                  <a:srgbClr val="F79646"/>
                </a:solidFill>
              </a:rPr>
              <a:t>1880</a:t>
            </a:r>
            <a:r>
              <a:rPr lang="en-US" sz="2800" dirty="0" smtClean="0"/>
              <a:t>: 50 million +</a:t>
            </a:r>
          </a:p>
          <a:p>
            <a:pPr marL="0" indent="0">
              <a:buNone/>
            </a:pPr>
            <a:r>
              <a:rPr lang="en-US" sz="2800" u="sng" dirty="0" smtClean="0">
                <a:solidFill>
                  <a:srgbClr val="F79646"/>
                </a:solidFill>
              </a:rPr>
              <a:t>1890</a:t>
            </a:r>
            <a:r>
              <a:rPr lang="en-US" sz="2800" dirty="0" smtClean="0"/>
              <a:t>: 62,847,714 </a:t>
            </a:r>
            <a:r>
              <a:rPr lang="en-US" sz="1800" dirty="0" smtClean="0"/>
              <a:t>(More than any European nation except Russia.)</a:t>
            </a:r>
          </a:p>
          <a:p>
            <a:pPr marL="0" indent="0">
              <a:buNone/>
            </a:pPr>
            <a:r>
              <a:rPr lang="en-US" sz="2800" u="sng" dirty="0" smtClean="0">
                <a:solidFill>
                  <a:srgbClr val="F79646"/>
                </a:solidFill>
              </a:rPr>
              <a:t>1900</a:t>
            </a:r>
            <a:r>
              <a:rPr lang="en-US" sz="2800" dirty="0" smtClean="0"/>
              <a:t>: 75 million +</a:t>
            </a:r>
          </a:p>
          <a:p>
            <a:pPr marL="0" indent="0">
              <a:buNone/>
            </a:pPr>
            <a:r>
              <a:rPr lang="en-US" sz="2800" u="sng" dirty="0" smtClean="0">
                <a:solidFill>
                  <a:srgbClr val="F79646"/>
                </a:solidFill>
              </a:rPr>
              <a:t>1914</a:t>
            </a:r>
            <a:r>
              <a:rPr lang="en-US" sz="2800" dirty="0" smtClean="0"/>
              <a:t>: 100 million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802498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16935</TotalTime>
  <Words>3813</Words>
  <Application>Microsoft Macintosh PowerPoint</Application>
  <PresentationFormat>On-screen Show (4:3)</PresentationFormat>
  <Paragraphs>436</Paragraphs>
  <Slides>72</Slides>
  <Notes>0</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Chapter 13 Changes on the Western Frontier</vt:lpstr>
      <vt:lpstr>Native American Culture in Crisis</vt:lpstr>
      <vt:lpstr>Important to Note…</vt:lpstr>
      <vt:lpstr>PowerPoint Presentation</vt:lpstr>
      <vt:lpstr>These Are The Indians</vt:lpstr>
      <vt:lpstr>The Great Plains</vt:lpstr>
      <vt:lpstr>The Great Plains</vt:lpstr>
      <vt:lpstr>The State of America at the Time…</vt:lpstr>
      <vt:lpstr>The State of America at the Time…</vt:lpstr>
      <vt:lpstr>The State of America at the Time…</vt:lpstr>
      <vt:lpstr>Settlers Explore the Frontier</vt:lpstr>
      <vt:lpstr>Homestead Act of 1862</vt:lpstr>
      <vt:lpstr>Transcontinental Railroad</vt:lpstr>
      <vt:lpstr>Transcontinental Railroad</vt:lpstr>
      <vt:lpstr>Transcontinental Railroad</vt:lpstr>
      <vt:lpstr>Transcontinental Railroad</vt:lpstr>
      <vt:lpstr>Native Relations</vt:lpstr>
      <vt:lpstr>PowerPoint Presentation</vt:lpstr>
      <vt:lpstr>Plains Indian(Native)Wars</vt:lpstr>
      <vt:lpstr>Massacre at Sand Creek in 1864</vt:lpstr>
      <vt:lpstr>Massacre at Sand Creek 1864</vt:lpstr>
      <vt:lpstr>The Cheyenne &amp; The Colorado Territory Militia</vt:lpstr>
      <vt:lpstr>Things to remember while reading the testimony of John S. Smith: </vt:lpstr>
      <vt:lpstr>A Congressional Testimony (1865) </vt:lpstr>
      <vt:lpstr>Fetterman Massacre on  Bozeman Trail</vt:lpstr>
      <vt:lpstr>Aftermath of the Fetterman Massacre</vt:lpstr>
      <vt:lpstr>Arguing Assimilation</vt:lpstr>
      <vt:lpstr>Conflict with the Kiowa &amp; Comanche</vt:lpstr>
      <vt:lpstr>Custer &amp; His Last Stand</vt:lpstr>
      <vt:lpstr>Dawes Act (1887) &amp; Assimilation</vt:lpstr>
      <vt:lpstr>An (Un)American Perspective?</vt:lpstr>
      <vt:lpstr>Wounded Knee: The Last “Battle”</vt:lpstr>
      <vt:lpstr>PowerPoint Presentation</vt:lpstr>
      <vt:lpstr>STOP! Chapter 13 REVIEW!</vt:lpstr>
      <vt:lpstr>Review!</vt:lpstr>
      <vt:lpstr>Review!</vt:lpstr>
      <vt:lpstr>Review!</vt:lpstr>
      <vt:lpstr>Review!</vt:lpstr>
      <vt:lpstr>Review!</vt:lpstr>
      <vt:lpstr>Review!</vt:lpstr>
      <vt:lpstr>Review!</vt:lpstr>
      <vt:lpstr>Review!</vt:lpstr>
      <vt:lpstr>Review!</vt:lpstr>
      <vt:lpstr>Review!</vt:lpstr>
      <vt:lpstr>The Growth of the Cattle Industry &amp; Settling on the Great Plains </vt:lpstr>
      <vt:lpstr>The Growth of the Cattle Industry</vt:lpstr>
      <vt:lpstr>Growth of the Cattle Industry</vt:lpstr>
      <vt:lpstr>Growth of the Cattle Industry</vt:lpstr>
      <vt:lpstr>The Transcontinental Railroad, Beef, and YOU!</vt:lpstr>
      <vt:lpstr>The Cowboy</vt:lpstr>
      <vt:lpstr>Air Conditioned Train Car</vt:lpstr>
      <vt:lpstr>The Cowboy</vt:lpstr>
      <vt:lpstr>The Cowboy</vt:lpstr>
      <vt:lpstr>Cities and Towns Prosper</vt:lpstr>
      <vt:lpstr>Settlers &amp; Farmers</vt:lpstr>
      <vt:lpstr>Settlers &amp; Farmers</vt:lpstr>
      <vt:lpstr>Settlers &amp; Farmers</vt:lpstr>
      <vt:lpstr>Settlers &amp; Farmers</vt:lpstr>
      <vt:lpstr>Morrill Land Grant Act of 1862</vt:lpstr>
      <vt:lpstr> STOP! Chapter 13 Sections 2 &amp; 3 REVIEW!</vt:lpstr>
      <vt:lpstr>Review!</vt:lpstr>
      <vt:lpstr>Review!</vt:lpstr>
      <vt:lpstr>Review!</vt:lpstr>
      <vt:lpstr>Review!</vt:lpstr>
      <vt:lpstr>Review!</vt:lpstr>
      <vt:lpstr>Review!</vt:lpstr>
      <vt:lpstr>Review!</vt:lpstr>
      <vt:lpstr>Review!</vt:lpstr>
      <vt:lpstr>Review!</vt:lpstr>
      <vt:lpstr>Review!</vt:lpstr>
      <vt:lpstr>Review!</vt:lpstr>
      <vt:lpstr>BONUS REVIEW.</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Lugo</dc:creator>
  <cp:lastModifiedBy>LocalUser Admin</cp:lastModifiedBy>
  <cp:revision>140</cp:revision>
  <dcterms:created xsi:type="dcterms:W3CDTF">2013-03-24T23:03:13Z</dcterms:created>
  <dcterms:modified xsi:type="dcterms:W3CDTF">2017-08-04T15:59:18Z</dcterms:modified>
</cp:coreProperties>
</file>